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9"/>
  </p:notesMasterIdLst>
  <p:handoutMasterIdLst>
    <p:handoutMasterId r:id="rId30"/>
  </p:handoutMasterIdLst>
  <p:sldIdLst>
    <p:sldId id="262" r:id="rId5"/>
    <p:sldId id="259" r:id="rId6"/>
    <p:sldId id="277" r:id="rId7"/>
    <p:sldId id="278" r:id="rId8"/>
    <p:sldId id="281" r:id="rId9"/>
    <p:sldId id="280" r:id="rId10"/>
    <p:sldId id="279" r:id="rId11"/>
    <p:sldId id="282" r:id="rId12"/>
    <p:sldId id="272" r:id="rId13"/>
    <p:sldId id="273" r:id="rId14"/>
    <p:sldId id="264" r:id="rId15"/>
    <p:sldId id="266" r:id="rId16"/>
    <p:sldId id="267" r:id="rId17"/>
    <p:sldId id="268" r:id="rId18"/>
    <p:sldId id="289" r:id="rId19"/>
    <p:sldId id="270" r:id="rId20"/>
    <p:sldId id="283" r:id="rId21"/>
    <p:sldId id="284" r:id="rId22"/>
    <p:sldId id="285" r:id="rId23"/>
    <p:sldId id="286" r:id="rId24"/>
    <p:sldId id="287" r:id="rId25"/>
    <p:sldId id="263" r:id="rId26"/>
    <p:sldId id="265" r:id="rId27"/>
    <p:sldId id="288" r:id="rId28"/>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5" d="100"/>
          <a:sy n="65" d="100"/>
        </p:scale>
        <p:origin x="726" y="39"/>
      </p:cViewPr>
      <p:guideLst/>
    </p:cSldViewPr>
  </p:slideViewPr>
  <p:notesTextViewPr>
    <p:cViewPr>
      <p:scale>
        <a:sx n="1" d="1"/>
        <a:sy n="1" d="1"/>
      </p:scale>
      <p:origin x="0" y="0"/>
    </p:cViewPr>
  </p:notesTextViewPr>
  <p:notesViewPr>
    <p:cSldViewPr snapToGrid="0">
      <p:cViewPr varScale="1">
        <p:scale>
          <a:sx n="86" d="100"/>
          <a:sy n="86" d="100"/>
        </p:scale>
        <p:origin x="307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rtlCol="0"/>
        <a:lstStyle/>
        <a:p>
          <a:pPr rtl="0"/>
          <a:endParaRPr lang="en-US"/>
        </a:p>
      </dgm:t>
    </dgm:pt>
    <dgm:pt modelId="{D456CB0D-7FD2-4EF8-BAE5-7BB68CBD569C}">
      <dgm:prSet/>
      <dgm:spPr/>
      <dgm:t>
        <a:bodyPr rtlCol="0"/>
        <a:lstStyle/>
        <a:p>
          <a:pPr rtl="0"/>
          <a:endParaRPr lang="fr-FR" noProof="1"/>
        </a:p>
      </dgm:t>
    </dgm:pt>
    <dgm:pt modelId="{2CA6D229-346F-4A50-9D72-6871FD9014D2}" type="parTrans" cxnId="{DCC756BF-8846-411D-A43A-9DCD497855F5}">
      <dgm:prSet/>
      <dgm:spPr/>
      <dgm:t>
        <a:bodyPr rtlCol="0"/>
        <a:lstStyle/>
        <a:p>
          <a:pPr rtl="0"/>
          <a:endParaRPr lang="fr-FR" noProof="1"/>
        </a:p>
      </dgm:t>
    </dgm:pt>
    <dgm:pt modelId="{89661896-A979-48DD-8B17-88222238DBD0}" type="sibTrans" cxnId="{DCC756BF-8846-411D-A43A-9DCD497855F5}">
      <dgm:prSet/>
      <dgm:spPr/>
      <dgm:t>
        <a:bodyPr rtlCol="0"/>
        <a:lstStyle/>
        <a:p>
          <a:pPr rtl="0"/>
          <a:endParaRPr lang="fr-FR" noProof="1"/>
        </a:p>
      </dgm:t>
    </dgm:pt>
    <dgm:pt modelId="{E1C50BCF-4341-4FE3-909A-A05E62610686}">
      <dgm:prSet custT="1"/>
      <dgm:spPr/>
      <dgm:t>
        <a:bodyPr rtlCol="0"/>
        <a:lstStyle/>
        <a:p>
          <a:pPr rtl="0"/>
          <a:r>
            <a:rPr lang="fr-FR" sz="1600" noProof="1"/>
            <a:t>Implementation service producteur:application marsalling</a:t>
          </a:r>
          <a:endParaRPr lang="fr-FR" sz="1200" noProof="1"/>
        </a:p>
      </dgm:t>
    </dgm:pt>
    <dgm:pt modelId="{37287D1C-9A77-4D5F-9D2B-78D65EC7BE06}" type="parTrans" cxnId="{C746E1DB-6C1C-4011-8F33-80397E2199E4}">
      <dgm:prSet/>
      <dgm:spPr/>
      <dgm:t>
        <a:bodyPr rtlCol="0"/>
        <a:lstStyle/>
        <a:p>
          <a:pPr rtl="0"/>
          <a:endParaRPr lang="fr-FR" noProof="1"/>
        </a:p>
      </dgm:t>
    </dgm:pt>
    <dgm:pt modelId="{DA290AD4-4CCE-4E29-8FD8-F344753A610C}" type="sibTrans" cxnId="{C746E1DB-6C1C-4011-8F33-80397E2199E4}">
      <dgm:prSet/>
      <dgm:spPr/>
      <dgm:t>
        <a:bodyPr rtlCol="0"/>
        <a:lstStyle/>
        <a:p>
          <a:pPr rtl="0"/>
          <a:endParaRPr lang="fr-FR" noProof="1"/>
        </a:p>
      </dgm:t>
    </dgm:pt>
    <dgm:pt modelId="{6E016013-C48F-465C-B2A3-103F8BB395E0}">
      <dgm:prSet/>
      <dgm:spPr/>
      <dgm:t>
        <a:bodyPr rtlCol="0"/>
        <a:lstStyle/>
        <a:p>
          <a:pPr rtl="0"/>
          <a:r>
            <a:rPr lang="fr-FR" noProof="1"/>
            <a:t>Implementation service consommateur:consommatrice</a:t>
          </a:r>
        </a:p>
      </dgm:t>
    </dgm:pt>
    <dgm:pt modelId="{2ADE28A9-1CE0-4334-A1D7-199A916D2B44}" type="parTrans" cxnId="{2CA51660-613C-41CA-9F1C-293693DC0DC5}">
      <dgm:prSet/>
      <dgm:spPr/>
      <dgm:t>
        <a:bodyPr/>
        <a:lstStyle/>
        <a:p>
          <a:endParaRPr lang="fr-FR"/>
        </a:p>
      </dgm:t>
    </dgm:pt>
    <dgm:pt modelId="{5A1FAD70-AA67-4E13-83A0-4626F95C10D7}" type="sibTrans" cxnId="{2CA51660-613C-41CA-9F1C-293693DC0DC5}">
      <dgm:prSet/>
      <dgm:spPr/>
      <dgm:t>
        <a:bodyPr/>
        <a:lstStyle/>
        <a:p>
          <a:endParaRPr lang="fr-FR"/>
        </a:p>
      </dgm:t>
    </dgm:pt>
    <dgm:pt modelId="{01B965F8-E325-43B3-80B3-B9D1E0388BA4}">
      <dgm:prSet custT="1"/>
      <dgm:spPr/>
      <dgm:t>
        <a:bodyPr rtlCol="0"/>
        <a:lstStyle/>
        <a:p>
          <a:pPr rtl="0"/>
          <a:r>
            <a:rPr lang="fr-FR" sz="1600" noProof="1"/>
            <a:t>PHASE 1: Mise en place et,implementation artemis broker</a:t>
          </a:r>
          <a:endParaRPr lang="fr-FR" sz="1200" noProof="1"/>
        </a:p>
      </dgm:t>
    </dgm:pt>
    <dgm:pt modelId="{D9FB109A-2592-4A30-94DA-80D89CA21E17}" type="sibTrans" cxnId="{AE30458B-DAD5-4515-A0A8-7AF405483E95}">
      <dgm:prSet/>
      <dgm:spPr/>
      <dgm:t>
        <a:bodyPr rtlCol="0"/>
        <a:lstStyle/>
        <a:p>
          <a:pPr rtl="0"/>
          <a:endParaRPr lang="fr-FR" noProof="1"/>
        </a:p>
      </dgm:t>
    </dgm:pt>
    <dgm:pt modelId="{54BC3EB5-4779-4295-B263-A5EE4BC01C72}" type="parTrans" cxnId="{AE30458B-DAD5-4515-A0A8-7AF405483E95}">
      <dgm:prSet/>
      <dgm:spPr/>
      <dgm:t>
        <a:bodyPr rtlCol="0"/>
        <a:lstStyle/>
        <a:p>
          <a:pPr rtl="0"/>
          <a:endParaRPr lang="fr-FR" noProof="1"/>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custScaleX="134689" custScaleY="296742" custLinFactY="-100000" custLinFactNeighborX="-6128" custLinFactNeighborY="-122200">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solidFill>
            <a:schemeClr val="accent2">
              <a:hueOff val="0"/>
              <a:satOff val="0"/>
              <a:lumOff val="0"/>
              <a:alphaOff val="0"/>
            </a:schemeClr>
          </a:solid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custScaleX="178830" custScaleY="280723" custLinFactNeighborX="-31385" custLinFactNeighborY="-835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solidFill>
            <a:schemeClr val="accent3">
              <a:hueOff val="0"/>
              <a:satOff val="0"/>
              <a:lumOff val="0"/>
              <a:alphaOff val="0"/>
            </a:schemeClr>
          </a:solid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2943354B-EF58-44C5-A6C9-857363CE1848}" type="pres">
      <dgm:prSet presAssocID="{DA290AD4-4CCE-4E29-8FD8-F344753A610C}" presName="spaceBetweenRectangles" presStyleLbl="fgAcc1" presStyleIdx="1" presStyleCnt="2"/>
      <dgm:spPr/>
    </dgm:pt>
    <dgm:pt modelId="{CCB3E22A-232A-4947-941D-DAF66F78085D}" type="pres">
      <dgm:prSet presAssocID="{6E016013-C48F-465C-B2A3-103F8BB395E0}" presName="composite" presStyleCnt="0"/>
      <dgm:spPr/>
    </dgm:pt>
    <dgm:pt modelId="{354FDAE3-A830-4F30-B5AE-587AE9F71617}" type="pres">
      <dgm:prSet presAssocID="{6E016013-C48F-465C-B2A3-103F8BB395E0}" presName="Parent1" presStyleLbl="alignNode1" presStyleIdx="2" presStyleCnt="3" custScaleX="150341" custScaleY="328287" custLinFactNeighborX="-31385" custLinFactNeighborY="-8353">
        <dgm:presLayoutVars>
          <dgm:chMax val="1"/>
          <dgm:chPref val="1"/>
          <dgm:bulletEnabled val="1"/>
        </dgm:presLayoutVars>
      </dgm:prSet>
      <dgm:spPr/>
    </dgm:pt>
    <dgm:pt modelId="{251EA385-85C5-43EB-BB9B-BFD6C6AAF4E0}" type="pres">
      <dgm:prSet presAssocID="{6E016013-C48F-465C-B2A3-103F8BB395E0}" presName="Childtext1" presStyleLbl="revTx" presStyleIdx="2" presStyleCnt="3">
        <dgm:presLayoutVars>
          <dgm:chMax val="0"/>
          <dgm:chPref val="0"/>
          <dgm:bulletEnabled/>
        </dgm:presLayoutVars>
      </dgm:prSet>
      <dgm:spPr/>
    </dgm:pt>
    <dgm:pt modelId="{217BD3CC-980B-482E-85FE-FCAA0AD6656E}" type="pres">
      <dgm:prSet presAssocID="{6E016013-C48F-465C-B2A3-103F8BB395E0}" presName="ConnectLine" presStyleLbl="sibTrans1D1" presStyleIdx="2" presStyleCnt="3"/>
      <dgm:spPr>
        <a:noFill/>
        <a:ln w="12700" cap="rnd" cmpd="sng" algn="ctr">
          <a:solidFill>
            <a:schemeClr val="accent4">
              <a:hueOff val="0"/>
              <a:satOff val="0"/>
              <a:lumOff val="0"/>
              <a:alphaOff val="0"/>
            </a:schemeClr>
          </a:solidFill>
          <a:prstDash val="dash"/>
        </a:ln>
        <a:effectLst/>
      </dgm:spPr>
    </dgm:pt>
    <dgm:pt modelId="{903FE28A-0389-426D-A0FB-72C0DB7B972B}" type="pres">
      <dgm:prSet presAssocID="{6E016013-C48F-465C-B2A3-103F8BB395E0}" presName="ConnectLineEnd" presStyleLbl="node1" presStyleIdx="2" presStyleCnt="3"/>
      <dgm:spPr/>
    </dgm:pt>
    <dgm:pt modelId="{1110352F-33CA-4A97-AFA1-E00CA4527931}" type="pres">
      <dgm:prSet presAssocID="{6E016013-C48F-465C-B2A3-103F8BB395E0}"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32584A2E-7A9E-4778-BD72-4F367E9D3EE9}" type="presOf" srcId="{6E016013-C48F-465C-B2A3-103F8BB395E0}" destId="{354FDAE3-A830-4F30-B5AE-587AE9F71617}"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2CA51660-613C-41CA-9F1C-293693DC0DC5}" srcId="{05317A65-8390-4E3C-8A24-9C1005BCEABA}" destId="{6E016013-C48F-465C-B2A3-103F8BB395E0}" srcOrd="2" destOrd="0" parTransId="{2ADE28A9-1CE0-4334-A1D7-199A916D2B44}" sibTransId="{5A1FAD70-AA67-4E13-83A0-4626F95C10D7}"/>
    <dgm:cxn modelId="{D6E0E388-226B-43F1-A34D-BC32D429467F}" type="presOf" srcId="{D456CB0D-7FD2-4EF8-BAE5-7BB68CBD569C}" destId="{6618B835-ADB2-48AA-B08B-7E51A8BB71CC}"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770C9B81-D457-4D27-9E19-022585B06030}" type="presParOf" srcId="{21DB2E86-F8E7-4B1C-B627-ACD6FF82C933}" destId="{2943354B-EF58-44C5-A6C9-857363CE1848}" srcOrd="3" destOrd="0" presId="urn:microsoft.com/office/officeart/2016/7/layout/HexagonTimeline"/>
    <dgm:cxn modelId="{196DC9D6-6F76-4774-91C6-90B68AC77D36}" type="presParOf" srcId="{21DB2E86-F8E7-4B1C-B627-ACD6FF82C933}" destId="{CCB3E22A-232A-4947-941D-DAF66F78085D}" srcOrd="4" destOrd="0" presId="urn:microsoft.com/office/officeart/2016/7/layout/HexagonTimeline"/>
    <dgm:cxn modelId="{A28A2892-DBB5-43E0-90DB-702B36C588BD}" type="presParOf" srcId="{CCB3E22A-232A-4947-941D-DAF66F78085D}" destId="{354FDAE3-A830-4F30-B5AE-587AE9F71617}" srcOrd="0" destOrd="0" presId="urn:microsoft.com/office/officeart/2016/7/layout/HexagonTimeline"/>
    <dgm:cxn modelId="{292B2BD9-6D10-4CE1-9C2C-BD913DDE7E4D}" type="presParOf" srcId="{CCB3E22A-232A-4947-941D-DAF66F78085D}" destId="{251EA385-85C5-43EB-BB9B-BFD6C6AAF4E0}" srcOrd="1" destOrd="0" presId="urn:microsoft.com/office/officeart/2016/7/layout/HexagonTimeline"/>
    <dgm:cxn modelId="{8AE7B653-111D-41DF-99DB-2702E319BE8A}" type="presParOf" srcId="{CCB3E22A-232A-4947-941D-DAF66F78085D}" destId="{217BD3CC-980B-482E-85FE-FCAA0AD6656E}" srcOrd="2" destOrd="0" presId="urn:microsoft.com/office/officeart/2016/7/layout/HexagonTimeline"/>
    <dgm:cxn modelId="{3B1A17BE-ACC0-4800-9CFB-A342EDCC27EC}" type="presParOf" srcId="{CCB3E22A-232A-4947-941D-DAF66F78085D}" destId="{903FE28A-0389-426D-A0FB-72C0DB7B972B}" srcOrd="3" destOrd="0" presId="urn:microsoft.com/office/officeart/2016/7/layout/HexagonTimeline"/>
    <dgm:cxn modelId="{C511A96E-C5AD-4883-921B-4C6B34261E4B}" type="presParOf" srcId="{CCB3E22A-232A-4947-941D-DAF66F78085D}" destId="{1110352F-33CA-4A97-AFA1-E00CA4527931}"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343612" y="0"/>
          <a:ext cx="2305891" cy="1309785"/>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1"/>
            <a:t>PHASE 1: Mise en place et,implementation artemis broker</a:t>
          </a:r>
          <a:endParaRPr lang="fr-FR" sz="1200" kern="1200" noProof="1"/>
        </a:p>
      </dsp:txBody>
      <dsp:txXfrm>
        <a:off x="343612" y="0"/>
        <a:ext cx="2043934" cy="1309785"/>
      </dsp:txXfrm>
    </dsp:sp>
    <dsp:sp modelId="{6618B835-ADB2-48AA-B08B-7E51A8BB71CC}">
      <dsp:nvSpPr>
        <dsp:cNvPr id="0" name=""/>
        <dsp:cNvSpPr/>
      </dsp:nvSpPr>
      <dsp:spPr>
        <a:xfrm>
          <a:off x="-104755" y="-2342088"/>
          <a:ext cx="3202627" cy="3492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rtlCol="0" anchor="b" anchorCtr="1">
          <a:noAutofit/>
        </a:bodyPr>
        <a:lstStyle/>
        <a:p>
          <a:pPr marL="0" lvl="0" indent="0" algn="ctr" defTabSz="577850" rtl="0">
            <a:lnSpc>
              <a:spcPct val="90000"/>
            </a:lnSpc>
            <a:spcBef>
              <a:spcPct val="0"/>
            </a:spcBef>
            <a:spcAft>
              <a:spcPct val="35000"/>
            </a:spcAft>
            <a:buNone/>
          </a:pPr>
          <a:endParaRPr lang="fr-FR" sz="1300" kern="1200" noProof="1"/>
        </a:p>
      </dsp:txBody>
      <dsp:txXfrm>
        <a:off x="-104755" y="-2342088"/>
        <a:ext cx="3202627" cy="3492760"/>
      </dsp:txXfrm>
    </dsp:sp>
    <dsp:sp modelId="{CB559D62-E50E-4D10-B1D5-B78374B1FD4A}">
      <dsp:nvSpPr>
        <dsp:cNvPr id="0" name=""/>
        <dsp:cNvSpPr/>
      </dsp:nvSpPr>
      <dsp:spPr>
        <a:xfrm rot="3935264">
          <a:off x="2215635" y="1328282"/>
          <a:ext cx="1479010" cy="0"/>
        </a:xfrm>
        <a:custGeom>
          <a:avLst/>
          <a:gdLst/>
          <a:ahLst/>
          <a:cxnLst/>
          <a:rect l="0" t="0" r="0" b="0"/>
          <a:pathLst>
            <a:path>
              <a:moveTo>
                <a:pt x="0" y="0"/>
              </a:moveTo>
              <a:lnTo>
                <a:pt x="1479010" y="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1496558" y="-295457"/>
          <a:ext cx="0" cy="1091487"/>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1447016" y="-79556"/>
          <a:ext cx="99083" cy="21829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3260778" y="1382132"/>
          <a:ext cx="3061590" cy="1239079"/>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1"/>
            <a:t>Implementation service producteur:application marsalling</a:t>
          </a:r>
          <a:endParaRPr lang="fr-FR" sz="1200" kern="1200" noProof="1"/>
        </a:p>
      </dsp:txBody>
      <dsp:txXfrm>
        <a:off x="3681121" y="1552252"/>
        <a:ext cx="2220904" cy="898839"/>
      </dsp:txXfrm>
    </dsp:sp>
    <dsp:sp modelId="{821E9535-3955-41B1-B9EF-F7FB631B126B}">
      <dsp:nvSpPr>
        <dsp:cNvPr id="0" name=""/>
        <dsp:cNvSpPr/>
      </dsp:nvSpPr>
      <dsp:spPr>
        <a:xfrm>
          <a:off x="2665468" y="1600167"/>
          <a:ext cx="4252209" cy="3304211"/>
        </a:xfrm>
        <a:prstGeom prst="rect">
          <a:avLst/>
        </a:prstGeom>
        <a:noFill/>
        <a:ln>
          <a:noFill/>
        </a:ln>
        <a:effectLst/>
      </dsp:spPr>
      <dsp:style>
        <a:lnRef idx="0">
          <a:scrgbClr r="0" g="0" b="0"/>
        </a:lnRef>
        <a:fillRef idx="0">
          <a:scrgbClr r="0" g="0" b="0"/>
        </a:fillRef>
        <a:effectRef idx="0">
          <a:scrgbClr r="0" g="0" b="0"/>
        </a:effectRef>
        <a:fontRef idx="minor"/>
      </dsp:style>
    </dsp:sp>
    <dsp:sp modelId="{2943354B-EF58-44C5-A6C9-857363CE1848}">
      <dsp:nvSpPr>
        <dsp:cNvPr id="0" name=""/>
        <dsp:cNvSpPr/>
      </dsp:nvSpPr>
      <dsp:spPr>
        <a:xfrm rot="20256852">
          <a:off x="6277715" y="1776007"/>
          <a:ext cx="1185089" cy="0"/>
        </a:xfrm>
        <a:custGeom>
          <a:avLst/>
          <a:gdLst/>
          <a:ahLst/>
          <a:cxnLst/>
          <a:rect l="0" t="0" r="0" b="0"/>
          <a:pathLst>
            <a:path>
              <a:moveTo>
                <a:pt x="0" y="0"/>
              </a:moveTo>
              <a:lnTo>
                <a:pt x="1185089" y="0"/>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4791573" y="1889995"/>
          <a:ext cx="0" cy="1032566"/>
        </a:xfrm>
        <a:prstGeom prst="line">
          <a:avLst/>
        </a:prstGeom>
        <a:noFill/>
        <a:ln w="12700"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4725795" y="2523716"/>
          <a:ext cx="131555" cy="206513"/>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4FDAE3-A830-4F30-B5AE-587AE9F71617}">
      <dsp:nvSpPr>
        <dsp:cNvPr id="0" name=""/>
        <dsp:cNvSpPr/>
      </dsp:nvSpPr>
      <dsp:spPr>
        <a:xfrm rot="10800000">
          <a:off x="7418150" y="825831"/>
          <a:ext cx="2573855" cy="1449021"/>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rtlCol="0" anchor="ctr" anchorCtr="0">
          <a:noAutofit/>
        </a:bodyPr>
        <a:lstStyle/>
        <a:p>
          <a:pPr marL="0" lvl="0" indent="0" algn="ctr" defTabSz="577850" rtl="0">
            <a:lnSpc>
              <a:spcPct val="90000"/>
            </a:lnSpc>
            <a:spcBef>
              <a:spcPct val="0"/>
            </a:spcBef>
            <a:spcAft>
              <a:spcPct val="35000"/>
            </a:spcAft>
            <a:buNone/>
          </a:pPr>
          <a:r>
            <a:rPr lang="fr-FR" sz="1300" kern="1200" noProof="1"/>
            <a:t>Implementation service consommateur:consommatrice</a:t>
          </a:r>
        </a:p>
      </dsp:txBody>
      <dsp:txXfrm rot="10800000">
        <a:off x="7707954" y="825831"/>
        <a:ext cx="2284051" cy="1449021"/>
      </dsp:txXfrm>
    </dsp:sp>
    <dsp:sp modelId="{251EA385-85C5-43EB-BB9B-BFD6C6AAF4E0}">
      <dsp:nvSpPr>
        <dsp:cNvPr id="0" name=""/>
        <dsp:cNvSpPr/>
      </dsp:nvSpPr>
      <dsp:spPr>
        <a:xfrm>
          <a:off x="6917678" y="-1632287"/>
          <a:ext cx="3574799" cy="3864056"/>
        </a:xfrm>
        <a:prstGeom prst="rect">
          <a:avLst/>
        </a:prstGeom>
        <a:noFill/>
        <a:ln>
          <a:noFill/>
        </a:ln>
        <a:effectLst/>
      </dsp:spPr>
      <dsp:style>
        <a:lnRef idx="0">
          <a:scrgbClr r="0" g="0" b="0"/>
        </a:lnRef>
        <a:fillRef idx="0">
          <a:scrgbClr r="0" g="0" b="0"/>
        </a:fillRef>
        <a:effectRef idx="0">
          <a:scrgbClr r="0" g="0" b="0"/>
        </a:effectRef>
        <a:fontRef idx="minor"/>
      </dsp:style>
    </dsp:sp>
    <dsp:sp modelId="{217BD3CC-980B-482E-85FE-FCAA0AD6656E}">
      <dsp:nvSpPr>
        <dsp:cNvPr id="0" name=""/>
        <dsp:cNvSpPr/>
      </dsp:nvSpPr>
      <dsp:spPr>
        <a:xfrm>
          <a:off x="8705078" y="541976"/>
          <a:ext cx="0" cy="1207517"/>
        </a:xfrm>
        <a:prstGeom prst="line">
          <a:avLst/>
        </a:prstGeom>
        <a:noFill/>
        <a:ln w="12700"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3FE28A-0389-426D-A0FB-72C0DB7B972B}">
      <dsp:nvSpPr>
        <dsp:cNvPr id="0" name=""/>
        <dsp:cNvSpPr/>
      </dsp:nvSpPr>
      <dsp:spPr>
        <a:xfrm>
          <a:off x="8649779" y="804289"/>
          <a:ext cx="110597" cy="241503"/>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Chronologie en hexagones"/>
  <dgm:desc val="Permet de représenter une liste d’événements dans l’ordre chronologique. Une zone invisible contient la description, tandis que la date apparaît dans les hexagones, à l’exception du premier et du dernier nœud dans lequel la date apparaît dans une forme de maison. Il peut afficher une grande quantité de texte avec un format de date de taille moyenne."/>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6D36706-7335-4BA4-8FD9-7B09F36682EE}" type="datetime1">
              <a:rPr lang="fr-FR" smtClean="0"/>
              <a:t>27/10/2022</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38B8688-7032-443B-A932-E8346A356BAA}" type="slidenum">
              <a:rPr lang="fr-FR" smtClean="0"/>
              <a:t>‹N°›</a:t>
            </a:fld>
            <a:endParaRPr lang="fr-FR"/>
          </a:p>
        </p:txBody>
      </p:sp>
    </p:spTree>
    <p:extLst>
      <p:ext uri="{BB962C8B-B14F-4D97-AF65-F5344CB8AC3E}">
        <p14:creationId xmlns:p14="http://schemas.microsoft.com/office/powerpoint/2010/main" val="29814365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13EBB54-38A6-49F4-90DA-9F8DEF0B3F9A}" type="datetime1">
              <a:rPr lang="fr-FR" noProof="0" smtClean="0"/>
              <a:t>27/10/2022</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7142BC-A7BD-4276-975D-6351998F7C85}" type="slidenum">
              <a:rPr lang="fr-FR" noProof="0" smtClean="0"/>
              <a:t>‹N°›</a:t>
            </a:fld>
            <a:endParaRPr lang="fr-FR" noProof="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017142BC-A7BD-4276-975D-6351998F7C85}" type="slidenum">
              <a:rPr lang="fr-FR" smtClean="0"/>
              <a:t>1</a:t>
            </a:fld>
            <a:endParaRPr lang="fr-FR"/>
          </a:p>
        </p:txBody>
      </p:sp>
    </p:spTree>
    <p:extLst>
      <p:ext uri="{BB962C8B-B14F-4D97-AF65-F5344CB8AC3E}">
        <p14:creationId xmlns:p14="http://schemas.microsoft.com/office/powerpoint/2010/main" val="3094471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017142BC-A7BD-4276-975D-6351998F7C85}" type="slidenum">
              <a:rPr lang="fr-FR" smtClean="0"/>
              <a:t>2</a:t>
            </a:fld>
            <a:endParaRPr lang="fr-FR"/>
          </a:p>
        </p:txBody>
      </p:sp>
    </p:spTree>
    <p:extLst>
      <p:ext uri="{BB962C8B-B14F-4D97-AF65-F5344CB8AC3E}">
        <p14:creationId xmlns:p14="http://schemas.microsoft.com/office/powerpoint/2010/main" val="3923078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017142BC-A7BD-4276-975D-6351998F7C85}" type="slidenum">
              <a:rPr lang="fr-FR" smtClean="0"/>
              <a:t>9</a:t>
            </a:fld>
            <a:endParaRPr lang="fr-FR"/>
          </a:p>
        </p:txBody>
      </p:sp>
    </p:spTree>
    <p:extLst>
      <p:ext uri="{BB962C8B-B14F-4D97-AF65-F5344CB8AC3E}">
        <p14:creationId xmlns:p14="http://schemas.microsoft.com/office/powerpoint/2010/main" val="4167409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fr-FR" noProof="0"/>
              <a:t>Modifiez le style du titre</a:t>
            </a:r>
          </a:p>
        </p:txBody>
      </p:sp>
      <p:sp>
        <p:nvSpPr>
          <p:cNvPr id="3" name="Sous-titr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01810CD2-DB40-4160-A805-2458E3453B10}" type="datetime1">
              <a:rPr lang="fr-FR" noProof="0" smtClean="0"/>
              <a:t>27/10/2022</a:t>
            </a:fld>
            <a:endParaRPr lang="fr-FR" noProof="0"/>
          </a:p>
        </p:txBody>
      </p:sp>
      <p:sp>
        <p:nvSpPr>
          <p:cNvPr id="5" name="Espace réservé du pied de page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587C9AF6-F0FA-4B29-B225-10A6D2E76E04}" type="datetime1">
              <a:rPr lang="fr-FR" noProof="0" smtClean="0"/>
              <a:t>27/10/2022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a:xfrm>
            <a:off x="8839201" y="675726"/>
            <a:ext cx="2004164" cy="5183073"/>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774923" y="675726"/>
            <a:ext cx="7896279" cy="5183073"/>
          </a:xfrm>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DD5DE422-30B1-4DBB-9BF6-47313FA15AA6}" type="datetime1">
              <a:rPr lang="fr-FR" noProof="0" smtClean="0"/>
              <a:t>27/10/2022</a:t>
            </a:fld>
            <a:endParaRPr lang="fr-FR" noProof="0"/>
          </a:p>
        </p:txBody>
      </p:sp>
      <p:sp>
        <p:nvSpPr>
          <p:cNvPr id="5" name="Espace réservé du pied de page 4"/>
          <p:cNvSpPr>
            <a:spLocks noGrp="1"/>
          </p:cNvSpPr>
          <p:nvPr>
            <p:ph type="ftr" sz="quarter" idx="11"/>
          </p:nvPr>
        </p:nvSpPr>
        <p:spPr>
          <a:xfrm>
            <a:off x="774923" y="5951811"/>
            <a:ext cx="7896279"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contenu 2"/>
          <p:cNvSpPr>
            <a:spLocks noGrp="1"/>
          </p:cNvSpPr>
          <p:nvPr>
            <p:ph idx="1" hasCustomPrompt="1"/>
          </p:nvPr>
        </p:nvSpPr>
        <p:spPr>
          <a:xfrm>
            <a:off x="581192" y="2180496"/>
            <a:ext cx="11029615" cy="3678303"/>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20CF50B-326D-4D5D-9995-86971592E855}" type="datetime1">
              <a:rPr lang="fr-FR" noProof="0" smtClean="0"/>
              <a:t>27/10/2022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a:xfrm>
            <a:off x="10558300" y="5956137"/>
            <a:ext cx="1052508" cy="365125"/>
          </a:xfrm>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lvl1pPr>
              <a:defRPr>
                <a:solidFill>
                  <a:schemeClr val="accent1">
                    <a:lumMod val="75000"/>
                    <a:lumOff val="25000"/>
                  </a:schemeClr>
                </a:solidFill>
              </a:defRPr>
            </a:lvl1pPr>
          </a:lstStyle>
          <a:p>
            <a:pPr rtl="0"/>
            <a:fld id="{A37A1046-1B11-4893-9A58-D1B57A1B1661}" type="datetime1">
              <a:rPr lang="fr-FR" noProof="0" smtClean="0"/>
              <a:t>27/10/2022</a:t>
            </a:fld>
            <a:endParaRPr lang="fr-FR" noProof="0"/>
          </a:p>
        </p:txBody>
      </p:sp>
      <p:sp>
        <p:nvSpPr>
          <p:cNvPr id="5" name="Espace réservé du pied de page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581193" y="2228003"/>
            <a:ext cx="5422390"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88417" y="2228003"/>
            <a:ext cx="5422392"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92BA5B4D-41FF-407A-939C-F34A79039518}" type="datetime1">
              <a:rPr lang="fr-FR" noProof="0" smtClean="0"/>
              <a:t>27/10/2022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581194"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217709"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FC3D7464-D153-4E6E-9964-8A6C15E9C5F0}" type="datetime1">
              <a:rPr lang="fr-FR" noProof="0" smtClean="0"/>
              <a:t>27/10/2022</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re 1"/>
          <p:cNvSpPr>
            <a:spLocks noGrp="1"/>
          </p:cNvSpPr>
          <p:nvPr>
            <p:ph type="title"/>
          </p:nvPr>
        </p:nvSpPr>
        <p:spPr>
          <a:xfrm>
            <a:off x="575894" y="729658"/>
            <a:ext cx="11029616" cy="988332"/>
          </a:xfrm>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7FEC6CB6-1ED9-4830-ADAB-E91D76912BEA}" type="datetime1">
              <a:rPr lang="fr-FR" noProof="0" smtClean="0"/>
              <a:t>27/10/2022</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AFBC3AA5-C6F9-41C8-9B05-8280A857DC7C}" type="datetime1">
              <a:rPr lang="fr-FR" noProof="0" smtClean="0"/>
              <a:t>27/10/2022</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lvl1pPr>
              <a:defRPr>
                <a:solidFill>
                  <a:schemeClr val="accent1">
                    <a:lumMod val="75000"/>
                    <a:lumOff val="25000"/>
                  </a:schemeClr>
                </a:solidFill>
              </a:defRPr>
            </a:lvl1pPr>
          </a:lstStyle>
          <a:p>
            <a:pPr rtl="0"/>
            <a:fld id="{1EB6F65B-9B90-4F23-8900-DADAC8F56365}" type="datetime1">
              <a:rPr lang="fr-FR" noProof="0" smtClean="0"/>
              <a:t>27/10/2022</a:t>
            </a:fld>
            <a:endParaRPr lang="fr-FR" noProof="0"/>
          </a:p>
        </p:txBody>
      </p:sp>
      <p:sp>
        <p:nvSpPr>
          <p:cNvPr id="6" name="Espace réservé du pied de page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7" name="Espace réservé du numéro de diapositive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39ACD78D-1458-464A-AFFD-D53D02566E5C}" type="datetime1">
              <a:rPr lang="fr-FR" noProof="0" smtClean="0"/>
              <a:t>27/10/2022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au titre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7DA8D54C-9CBA-4823-868C-BAD9CE9383A1}" type="datetime1">
              <a:rPr lang="fr-FR" noProof="0" smtClean="0"/>
              <a:t>27/10/2022</a:t>
            </a:fld>
            <a:endParaRPr lang="fr-FR" noProof="0"/>
          </a:p>
        </p:txBody>
      </p:sp>
      <p:sp>
        <p:nvSpPr>
          <p:cNvPr id="5" name="Espace réservé du pied de page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fr-FR" noProof="0"/>
          </a:p>
        </p:txBody>
      </p:sp>
      <p:sp>
        <p:nvSpPr>
          <p:cNvPr id="6" name="Espace réservé du numéro de diapositive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fr-FR" noProof="0" smtClean="0"/>
              <a:pPr rtl="0"/>
              <a:t>‹N°›</a:t>
            </a:fld>
            <a:endParaRPr lang="fr-FR"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37" name="Image 36" descr="Représentations numériques d’une carte de circuit avec des nombres et des lignes">
            <a:extLst>
              <a:ext uri="{FF2B5EF4-FFF2-40B4-BE49-F238E27FC236}">
                <a16:creationId xmlns:a16="http://schemas.microsoft.com/office/drawing/2014/main" id="{1A3477DC-B338-4F74-BC24-AFDF096E5A7F}"/>
              </a:ext>
            </a:extLst>
          </p:cNvPr>
          <p:cNvPicPr>
            <a:picLocks noChangeAspect="1"/>
          </p:cNvPicPr>
          <p:nvPr/>
        </p:nvPicPr>
        <p:blipFill rotWithShape="1">
          <a:blip r:embed="rId3"/>
          <a:srcRect l="10509"/>
          <a:stretch/>
        </p:blipFill>
        <p:spPr>
          <a:xfrm>
            <a:off x="1891705" y="1993766"/>
            <a:ext cx="4516298" cy="341910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56" name="Rectangle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D2DBA70-3C88-4960-B0D4-84FCD42B19DB}"/>
              </a:ext>
            </a:extLst>
          </p:cNvPr>
          <p:cNvSpPr>
            <a:spLocks noGrp="1"/>
          </p:cNvSpPr>
          <p:nvPr>
            <p:ph type="ctrTitle"/>
          </p:nvPr>
        </p:nvSpPr>
        <p:spPr>
          <a:xfrm>
            <a:off x="7944144" y="1419226"/>
            <a:ext cx="3785837" cy="2085869"/>
          </a:xfrm>
        </p:spPr>
        <p:txBody>
          <a:bodyPr rtlCol="0" anchor="ctr">
            <a:normAutofit/>
          </a:bodyPr>
          <a:lstStyle/>
          <a:p>
            <a:pPr algn="ctr"/>
            <a:r>
              <a:rPr lang="fr-FR" sz="2800" b="1" dirty="0">
                <a:solidFill>
                  <a:srgbClr val="FFFFFF"/>
                </a:solidFill>
              </a:rPr>
              <a:t>DOCUMENTATION TECHNIQUE</a:t>
            </a:r>
          </a:p>
        </p:txBody>
      </p:sp>
      <p:sp>
        <p:nvSpPr>
          <p:cNvPr id="3" name="Sous-titre 2">
            <a:extLst>
              <a:ext uri="{FF2B5EF4-FFF2-40B4-BE49-F238E27FC236}">
                <a16:creationId xmlns:a16="http://schemas.microsoft.com/office/drawing/2014/main" id="{1B3254AA-54D7-42C3-86C1-E80F6DF9CA03}"/>
              </a:ext>
            </a:extLst>
          </p:cNvPr>
          <p:cNvSpPr>
            <a:spLocks noGrp="1"/>
          </p:cNvSpPr>
          <p:nvPr>
            <p:ph type="subTitle" idx="1"/>
          </p:nvPr>
        </p:nvSpPr>
        <p:spPr>
          <a:xfrm>
            <a:off x="8299708" y="3214174"/>
            <a:ext cx="3347577" cy="1733655"/>
          </a:xfrm>
        </p:spPr>
        <p:txBody>
          <a:bodyPr rtlCol="0">
            <a:normAutofit/>
          </a:bodyPr>
          <a:lstStyle/>
          <a:p>
            <a:pPr rtl="0"/>
            <a:endParaRPr lang="fr-FR" b="1" dirty="0">
              <a:solidFill>
                <a:srgbClr val="EBEBEB"/>
              </a:solidFill>
            </a:endParaRPr>
          </a:p>
          <a:p>
            <a:pPr rtl="0"/>
            <a:r>
              <a:rPr lang="fr-FR" b="1" dirty="0">
                <a:solidFill>
                  <a:srgbClr val="EBEBEB"/>
                </a:solidFill>
              </a:rPr>
              <a:t>PAR:</a:t>
            </a:r>
          </a:p>
          <a:p>
            <a:r>
              <a:rPr lang="fr-FR" b="1" dirty="0">
                <a:solidFill>
                  <a:srgbClr val="EBEBEB"/>
                </a:solidFill>
              </a:rPr>
              <a:t>BELEM MAHAMADI  </a:t>
            </a:r>
          </a:p>
          <a:p>
            <a:pPr rtl="0"/>
            <a:r>
              <a:rPr lang="fr-FR" b="1" dirty="0">
                <a:solidFill>
                  <a:srgbClr val="EBEBEB"/>
                </a:solidFill>
              </a:rPr>
              <a:t>OUATTARA  S.ARNAULD</a:t>
            </a:r>
          </a:p>
        </p:txBody>
      </p:sp>
      <p:grpSp>
        <p:nvGrpSpPr>
          <p:cNvPr id="58" name="Groupe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Rectangle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11" name="Sous-titre 2">
            <a:extLst>
              <a:ext uri="{FF2B5EF4-FFF2-40B4-BE49-F238E27FC236}">
                <a16:creationId xmlns:a16="http://schemas.microsoft.com/office/drawing/2014/main" id="{99AD1E7A-6124-49ED-A4F6-F0A04E30C781}"/>
              </a:ext>
            </a:extLst>
          </p:cNvPr>
          <p:cNvSpPr txBox="1">
            <a:spLocks/>
          </p:cNvSpPr>
          <p:nvPr/>
        </p:nvSpPr>
        <p:spPr>
          <a:xfrm>
            <a:off x="1793522" y="1669438"/>
            <a:ext cx="4843251" cy="3898077"/>
          </a:xfrm>
          <a:prstGeom prst="rect">
            <a:avLst/>
          </a:prstGeom>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fr-FR" sz="3600" b="1" dirty="0">
                <a:solidFill>
                  <a:srgbClr val="FFFF00"/>
                </a:solidFill>
              </a:rPr>
              <a:t>CONCEPTION CENTRE SERVICE</a:t>
            </a:r>
          </a:p>
        </p:txBody>
      </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96E9B3-D3C6-4FAC-BA9E-19130240F9BA}"/>
              </a:ext>
            </a:extLst>
          </p:cNvPr>
          <p:cNvSpPr>
            <a:spLocks noGrp="1"/>
          </p:cNvSpPr>
          <p:nvPr>
            <p:ph type="title"/>
          </p:nvPr>
        </p:nvSpPr>
        <p:spPr/>
        <p:txBody>
          <a:bodyPr/>
          <a:lstStyle/>
          <a:p>
            <a:r>
              <a:rPr lang="fr-FR" dirty="0"/>
              <a:t>Les producteurs</a:t>
            </a:r>
          </a:p>
        </p:txBody>
      </p:sp>
      <p:sp>
        <p:nvSpPr>
          <p:cNvPr id="3" name="Espace réservé du contenu 2">
            <a:extLst>
              <a:ext uri="{FF2B5EF4-FFF2-40B4-BE49-F238E27FC236}">
                <a16:creationId xmlns:a16="http://schemas.microsoft.com/office/drawing/2014/main" id="{5ADA84F9-347C-4D5A-9A4C-45BDAEF59FDD}"/>
              </a:ext>
            </a:extLst>
          </p:cNvPr>
          <p:cNvSpPr>
            <a:spLocks noGrp="1"/>
          </p:cNvSpPr>
          <p:nvPr>
            <p:ph idx="1"/>
          </p:nvPr>
        </p:nvSpPr>
        <p:spPr/>
        <p:txBody>
          <a:bodyPr/>
          <a:lstStyle/>
          <a:p>
            <a:endParaRPr lang="fr-FR" dirty="0"/>
          </a:p>
          <a:p>
            <a:endParaRPr lang="fr-FR" dirty="0"/>
          </a:p>
          <a:p>
            <a:endParaRPr lang="fr-FR" dirty="0"/>
          </a:p>
          <a:p>
            <a:r>
              <a:rPr lang="fr-FR" dirty="0"/>
              <a:t>APRES AVOIR LANCER AVEC SUCCES LE DEMARAGE DE SON APPLICATION ON REMARQUE BIEN QUE LA COMMUNICATION S’EFFECTUE BIEN AVEC ARTEMIS BROKER</a:t>
            </a:r>
          </a:p>
          <a:p>
            <a:r>
              <a:rPr lang="fr-FR" dirty="0"/>
              <a:t>LES GUI SUIVANTS ILLUSTRENT QUELQUES INTERFACES</a:t>
            </a:r>
          </a:p>
        </p:txBody>
      </p:sp>
      <p:grpSp>
        <p:nvGrpSpPr>
          <p:cNvPr id="4" name="Groupe 3">
            <a:extLst>
              <a:ext uri="{FF2B5EF4-FFF2-40B4-BE49-F238E27FC236}">
                <a16:creationId xmlns:a16="http://schemas.microsoft.com/office/drawing/2014/main" id="{CA48E909-5DCB-47F9-BC00-BDD57D4F7ACC}"/>
              </a:ext>
            </a:extLst>
          </p:cNvPr>
          <p:cNvGrpSpPr/>
          <p:nvPr/>
        </p:nvGrpSpPr>
        <p:grpSpPr>
          <a:xfrm>
            <a:off x="4365521" y="2433483"/>
            <a:ext cx="3900949" cy="1356852"/>
            <a:chOff x="4192673" y="1618424"/>
            <a:chExt cx="2644602" cy="441388"/>
          </a:xfrm>
        </p:grpSpPr>
        <p:sp>
          <p:nvSpPr>
            <p:cNvPr id="5" name="Hexagone 4">
              <a:extLst>
                <a:ext uri="{FF2B5EF4-FFF2-40B4-BE49-F238E27FC236}">
                  <a16:creationId xmlns:a16="http://schemas.microsoft.com/office/drawing/2014/main" id="{B1155C1D-F9CD-4193-8337-B187B7DCC79B}"/>
                </a:ext>
              </a:extLst>
            </p:cNvPr>
            <p:cNvSpPr/>
            <p:nvPr/>
          </p:nvSpPr>
          <p:spPr>
            <a:xfrm>
              <a:off x="4192673" y="1618424"/>
              <a:ext cx="2644602" cy="441388"/>
            </a:xfrm>
            <a:prstGeom prst="hexagon">
              <a:avLst>
                <a:gd name="adj" fmla="val 40000"/>
                <a:gd name="vf" fmla="val 11547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Hexagone 4">
              <a:extLst>
                <a:ext uri="{FF2B5EF4-FFF2-40B4-BE49-F238E27FC236}">
                  <a16:creationId xmlns:a16="http://schemas.microsoft.com/office/drawing/2014/main" id="{F151D3D5-D62B-40EB-8771-408A5441381C}"/>
                </a:ext>
              </a:extLst>
            </p:cNvPr>
            <p:cNvSpPr txBox="1"/>
            <p:nvPr/>
          </p:nvSpPr>
          <p:spPr>
            <a:xfrm>
              <a:off x="4471908" y="1665029"/>
              <a:ext cx="2086132" cy="34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rtlCol="0" anchor="ctr" anchorCtr="0">
              <a:noAutofit/>
            </a:bodyPr>
            <a:lstStyle/>
            <a:p>
              <a:pPr marL="0" lvl="0" indent="0" algn="ctr" defTabSz="533400" rtl="0">
                <a:lnSpc>
                  <a:spcPct val="90000"/>
                </a:lnSpc>
                <a:spcBef>
                  <a:spcPct val="0"/>
                </a:spcBef>
                <a:spcAft>
                  <a:spcPct val="35000"/>
                </a:spcAft>
                <a:buNone/>
              </a:pPr>
              <a:r>
                <a:rPr lang="fr-FR" sz="2800" kern="1200" noProof="1"/>
                <a:t>PHASE 2: Les producteurs</a:t>
              </a:r>
            </a:p>
          </p:txBody>
        </p:sp>
      </p:grpSp>
    </p:spTree>
    <p:extLst>
      <p:ext uri="{BB962C8B-B14F-4D97-AF65-F5344CB8AC3E}">
        <p14:creationId xmlns:p14="http://schemas.microsoft.com/office/powerpoint/2010/main" val="3339502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75ED7F-C8AB-4A19-B21F-6007EE8F97AE}"/>
              </a:ext>
            </a:extLst>
          </p:cNvPr>
          <p:cNvSpPr>
            <a:spLocks noGrp="1"/>
          </p:cNvSpPr>
          <p:nvPr>
            <p:ph type="title"/>
          </p:nvPr>
        </p:nvSpPr>
        <p:spPr/>
        <p:txBody>
          <a:bodyPr/>
          <a:lstStyle/>
          <a:p>
            <a:r>
              <a:rPr lang="fr-FR" dirty="0"/>
              <a:t>Les producteurs sont bien </a:t>
            </a:r>
            <a:r>
              <a:rPr lang="fr-FR" dirty="0" err="1"/>
              <a:t>integree</a:t>
            </a:r>
            <a:endParaRPr lang="fr-FR" dirty="0"/>
          </a:p>
        </p:txBody>
      </p:sp>
      <p:pic>
        <p:nvPicPr>
          <p:cNvPr id="4" name="Espace réservé du contenu 3">
            <a:extLst>
              <a:ext uri="{FF2B5EF4-FFF2-40B4-BE49-F238E27FC236}">
                <a16:creationId xmlns:a16="http://schemas.microsoft.com/office/drawing/2014/main" id="{91DF05D9-142A-4104-A994-34842DB9DFA9}"/>
              </a:ext>
            </a:extLst>
          </p:cNvPr>
          <p:cNvPicPr>
            <a:picLocks noGrp="1" noChangeAspect="1"/>
          </p:cNvPicPr>
          <p:nvPr>
            <p:ph idx="1"/>
          </p:nvPr>
        </p:nvPicPr>
        <p:blipFill>
          <a:blip r:embed="rId2"/>
          <a:stretch>
            <a:fillRect/>
          </a:stretch>
        </p:blipFill>
        <p:spPr>
          <a:xfrm>
            <a:off x="1699302" y="2181225"/>
            <a:ext cx="8793395" cy="3678238"/>
          </a:xfrm>
          <a:prstGeom prst="rect">
            <a:avLst/>
          </a:prstGeom>
        </p:spPr>
      </p:pic>
    </p:spTree>
    <p:extLst>
      <p:ext uri="{BB962C8B-B14F-4D97-AF65-F5344CB8AC3E}">
        <p14:creationId xmlns:p14="http://schemas.microsoft.com/office/powerpoint/2010/main" val="115898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5B79B4-08A7-40E1-B8FA-6D5A2D4E9C2C}"/>
              </a:ext>
            </a:extLst>
          </p:cNvPr>
          <p:cNvSpPr>
            <a:spLocks noGrp="1"/>
          </p:cNvSpPr>
          <p:nvPr>
            <p:ph type="title"/>
          </p:nvPr>
        </p:nvSpPr>
        <p:spPr/>
        <p:txBody>
          <a:bodyPr/>
          <a:lstStyle/>
          <a:p>
            <a:r>
              <a:rPr lang="fr-FR" dirty="0"/>
              <a:t>Les sessions </a:t>
            </a:r>
          </a:p>
        </p:txBody>
      </p:sp>
      <p:pic>
        <p:nvPicPr>
          <p:cNvPr id="4" name="Espace réservé du contenu 3">
            <a:extLst>
              <a:ext uri="{FF2B5EF4-FFF2-40B4-BE49-F238E27FC236}">
                <a16:creationId xmlns:a16="http://schemas.microsoft.com/office/drawing/2014/main" id="{B4282993-3F64-4099-A2E8-94C84AD4C2B9}"/>
              </a:ext>
            </a:extLst>
          </p:cNvPr>
          <p:cNvPicPr>
            <a:picLocks noGrp="1" noChangeAspect="1"/>
          </p:cNvPicPr>
          <p:nvPr>
            <p:ph idx="1"/>
          </p:nvPr>
        </p:nvPicPr>
        <p:blipFill>
          <a:blip r:embed="rId2"/>
          <a:stretch>
            <a:fillRect/>
          </a:stretch>
        </p:blipFill>
        <p:spPr>
          <a:xfrm>
            <a:off x="1896050" y="2181225"/>
            <a:ext cx="8399900" cy="3678238"/>
          </a:xfrm>
          <a:prstGeom prst="rect">
            <a:avLst/>
          </a:prstGeom>
        </p:spPr>
      </p:pic>
    </p:spTree>
    <p:extLst>
      <p:ext uri="{BB962C8B-B14F-4D97-AF65-F5344CB8AC3E}">
        <p14:creationId xmlns:p14="http://schemas.microsoft.com/office/powerpoint/2010/main" val="868340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B64437-6F85-4E1C-912A-4F8AAF1B643D}"/>
              </a:ext>
            </a:extLst>
          </p:cNvPr>
          <p:cNvSpPr>
            <a:spLocks noGrp="1"/>
          </p:cNvSpPr>
          <p:nvPr>
            <p:ph type="title"/>
          </p:nvPr>
        </p:nvSpPr>
        <p:spPr/>
        <p:txBody>
          <a:bodyPr/>
          <a:lstStyle/>
          <a:p>
            <a:r>
              <a:rPr lang="fr-FR" dirty="0"/>
              <a:t>Les connexions</a:t>
            </a:r>
          </a:p>
        </p:txBody>
      </p:sp>
      <p:pic>
        <p:nvPicPr>
          <p:cNvPr id="4" name="Espace réservé du contenu 3">
            <a:extLst>
              <a:ext uri="{FF2B5EF4-FFF2-40B4-BE49-F238E27FC236}">
                <a16:creationId xmlns:a16="http://schemas.microsoft.com/office/drawing/2014/main" id="{772B09B9-9F92-4C96-AAF8-983F9EB4BEC8}"/>
              </a:ext>
            </a:extLst>
          </p:cNvPr>
          <p:cNvPicPr>
            <a:picLocks noGrp="1" noChangeAspect="1"/>
          </p:cNvPicPr>
          <p:nvPr>
            <p:ph idx="1"/>
          </p:nvPr>
        </p:nvPicPr>
        <p:blipFill>
          <a:blip r:embed="rId2"/>
          <a:stretch>
            <a:fillRect/>
          </a:stretch>
        </p:blipFill>
        <p:spPr>
          <a:xfrm>
            <a:off x="1555842" y="2181225"/>
            <a:ext cx="9080316" cy="3678238"/>
          </a:xfrm>
          <a:prstGeom prst="rect">
            <a:avLst/>
          </a:prstGeom>
        </p:spPr>
      </p:pic>
    </p:spTree>
    <p:extLst>
      <p:ext uri="{BB962C8B-B14F-4D97-AF65-F5344CB8AC3E}">
        <p14:creationId xmlns:p14="http://schemas.microsoft.com/office/powerpoint/2010/main" val="4350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2C5309-86DE-439B-B1AE-62052AC4A8D8}"/>
              </a:ext>
            </a:extLst>
          </p:cNvPr>
          <p:cNvSpPr>
            <a:spLocks noGrp="1"/>
          </p:cNvSpPr>
          <p:nvPr>
            <p:ph type="title"/>
          </p:nvPr>
        </p:nvSpPr>
        <p:spPr/>
        <p:txBody>
          <a:bodyPr/>
          <a:lstStyle/>
          <a:p>
            <a:pPr algn="ctr"/>
            <a:r>
              <a:rPr lang="fr-FR" dirty="0"/>
              <a:t>Le </a:t>
            </a:r>
            <a:r>
              <a:rPr lang="fr-FR" dirty="0" err="1"/>
              <a:t>status</a:t>
            </a:r>
            <a:endParaRPr lang="fr-FR" dirty="0"/>
          </a:p>
        </p:txBody>
      </p:sp>
      <p:pic>
        <p:nvPicPr>
          <p:cNvPr id="4" name="Espace réservé du contenu 3">
            <a:extLst>
              <a:ext uri="{FF2B5EF4-FFF2-40B4-BE49-F238E27FC236}">
                <a16:creationId xmlns:a16="http://schemas.microsoft.com/office/drawing/2014/main" id="{1C85CA9D-B839-4E89-A1AE-21F1AEAF0F8F}"/>
              </a:ext>
            </a:extLst>
          </p:cNvPr>
          <p:cNvPicPr>
            <a:picLocks noGrp="1" noChangeAspect="1"/>
          </p:cNvPicPr>
          <p:nvPr>
            <p:ph idx="1"/>
          </p:nvPr>
        </p:nvPicPr>
        <p:blipFill>
          <a:blip r:embed="rId2"/>
          <a:stretch>
            <a:fillRect/>
          </a:stretch>
        </p:blipFill>
        <p:spPr>
          <a:xfrm>
            <a:off x="2271854" y="2175038"/>
            <a:ext cx="7543198" cy="3980806"/>
          </a:xfrm>
          <a:prstGeom prst="rect">
            <a:avLst/>
          </a:prstGeom>
        </p:spPr>
      </p:pic>
    </p:spTree>
    <p:extLst>
      <p:ext uri="{BB962C8B-B14F-4D97-AF65-F5344CB8AC3E}">
        <p14:creationId xmlns:p14="http://schemas.microsoft.com/office/powerpoint/2010/main" val="4213937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C01FF-99FD-4D30-B33F-3F0D0CD343ED}"/>
              </a:ext>
            </a:extLst>
          </p:cNvPr>
          <p:cNvSpPr>
            <a:spLocks noGrp="1"/>
          </p:cNvSpPr>
          <p:nvPr>
            <p:ph type="title"/>
          </p:nvPr>
        </p:nvSpPr>
        <p:spPr/>
        <p:txBody>
          <a:bodyPr/>
          <a:lstStyle/>
          <a:p>
            <a:pPr algn="ctr"/>
            <a:r>
              <a:rPr lang="fr-FR" dirty="0"/>
              <a:t>CAS D’EXEMPLE D’envoi de message avec le navigateur</a:t>
            </a:r>
          </a:p>
        </p:txBody>
      </p:sp>
      <p:pic>
        <p:nvPicPr>
          <p:cNvPr id="5" name="Espace réservé du contenu 4">
            <a:extLst>
              <a:ext uri="{FF2B5EF4-FFF2-40B4-BE49-F238E27FC236}">
                <a16:creationId xmlns:a16="http://schemas.microsoft.com/office/drawing/2014/main" id="{37796F64-0C7B-4AFC-A3F4-BE3F71F90210}"/>
              </a:ext>
            </a:extLst>
          </p:cNvPr>
          <p:cNvPicPr>
            <a:picLocks noGrp="1" noChangeAspect="1"/>
          </p:cNvPicPr>
          <p:nvPr>
            <p:ph idx="1"/>
          </p:nvPr>
        </p:nvPicPr>
        <p:blipFill>
          <a:blip r:embed="rId2"/>
          <a:stretch>
            <a:fillRect/>
          </a:stretch>
        </p:blipFill>
        <p:spPr>
          <a:xfrm>
            <a:off x="859913" y="2220772"/>
            <a:ext cx="10643830" cy="3364177"/>
          </a:xfrm>
        </p:spPr>
      </p:pic>
    </p:spTree>
    <p:extLst>
      <p:ext uri="{BB962C8B-B14F-4D97-AF65-F5344CB8AC3E}">
        <p14:creationId xmlns:p14="http://schemas.microsoft.com/office/powerpoint/2010/main" val="1987505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D66DFA-A96C-4195-9111-3AE2D3E8FE74}"/>
              </a:ext>
            </a:extLst>
          </p:cNvPr>
          <p:cNvSpPr>
            <a:spLocks noGrp="1"/>
          </p:cNvSpPr>
          <p:nvPr>
            <p:ph type="title"/>
          </p:nvPr>
        </p:nvSpPr>
        <p:spPr/>
        <p:txBody>
          <a:bodyPr/>
          <a:lstStyle/>
          <a:p>
            <a:pPr algn="ctr"/>
            <a:r>
              <a:rPr lang="fr-FR" dirty="0"/>
              <a:t>LES CONSOMATEURS</a:t>
            </a:r>
          </a:p>
        </p:txBody>
      </p:sp>
      <p:sp>
        <p:nvSpPr>
          <p:cNvPr id="3" name="Espace réservé du contenu 2">
            <a:extLst>
              <a:ext uri="{FF2B5EF4-FFF2-40B4-BE49-F238E27FC236}">
                <a16:creationId xmlns:a16="http://schemas.microsoft.com/office/drawing/2014/main" id="{761126AC-28CF-4E6B-87EF-53C05F33871D}"/>
              </a:ext>
            </a:extLst>
          </p:cNvPr>
          <p:cNvSpPr>
            <a:spLocks noGrp="1"/>
          </p:cNvSpPr>
          <p:nvPr>
            <p:ph idx="1"/>
          </p:nvPr>
        </p:nvSpPr>
        <p:spPr>
          <a:xfrm>
            <a:off x="958645" y="4100051"/>
            <a:ext cx="9442794" cy="2201199"/>
          </a:xfrm>
        </p:spPr>
        <p:txBody>
          <a:bodyPr/>
          <a:lstStyle/>
          <a:p>
            <a:r>
              <a:rPr lang="fr-FR" dirty="0"/>
              <a:t>APRES AVOIR LANCER AVEC SUCCES LE DEMARAGE DE SON APPLICATION ON REMARQUE BIEN QUE LA COMMUNICATION S’EFFECTUE BIEN AVEC ARTEMIS BROKER</a:t>
            </a:r>
          </a:p>
          <a:p>
            <a:r>
              <a:rPr lang="fr-FR" dirty="0"/>
              <a:t>LES GUI SUIVANTS ILLUSTRENT QUELQUES INTERFACES</a:t>
            </a:r>
          </a:p>
          <a:p>
            <a:endParaRPr lang="fr-FR" dirty="0"/>
          </a:p>
        </p:txBody>
      </p:sp>
      <p:grpSp>
        <p:nvGrpSpPr>
          <p:cNvPr id="4" name="Groupe 3">
            <a:extLst>
              <a:ext uri="{FF2B5EF4-FFF2-40B4-BE49-F238E27FC236}">
                <a16:creationId xmlns:a16="http://schemas.microsoft.com/office/drawing/2014/main" id="{395825C4-85F2-4C48-AB15-85D3278EB82B}"/>
              </a:ext>
            </a:extLst>
          </p:cNvPr>
          <p:cNvGrpSpPr/>
          <p:nvPr/>
        </p:nvGrpSpPr>
        <p:grpSpPr>
          <a:xfrm>
            <a:off x="4365521" y="2433483"/>
            <a:ext cx="3900949" cy="1356852"/>
            <a:chOff x="4192673" y="1618424"/>
            <a:chExt cx="2644602" cy="441388"/>
          </a:xfrm>
        </p:grpSpPr>
        <p:sp>
          <p:nvSpPr>
            <p:cNvPr id="5" name="Hexagone 4">
              <a:extLst>
                <a:ext uri="{FF2B5EF4-FFF2-40B4-BE49-F238E27FC236}">
                  <a16:creationId xmlns:a16="http://schemas.microsoft.com/office/drawing/2014/main" id="{05B2F307-74B8-4C49-A849-7323DEB837A7}"/>
                </a:ext>
              </a:extLst>
            </p:cNvPr>
            <p:cNvSpPr/>
            <p:nvPr/>
          </p:nvSpPr>
          <p:spPr>
            <a:xfrm>
              <a:off x="4192673" y="1618424"/>
              <a:ext cx="2644602" cy="441388"/>
            </a:xfrm>
            <a:prstGeom prst="hexagon">
              <a:avLst>
                <a:gd name="adj" fmla="val 40000"/>
                <a:gd name="vf" fmla="val 11547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Hexagone 4">
              <a:extLst>
                <a:ext uri="{FF2B5EF4-FFF2-40B4-BE49-F238E27FC236}">
                  <a16:creationId xmlns:a16="http://schemas.microsoft.com/office/drawing/2014/main" id="{3B347DEC-3DFB-40F7-932B-423B62EA1281}"/>
                </a:ext>
              </a:extLst>
            </p:cNvPr>
            <p:cNvSpPr txBox="1"/>
            <p:nvPr/>
          </p:nvSpPr>
          <p:spPr>
            <a:xfrm>
              <a:off x="4471908" y="1665029"/>
              <a:ext cx="2086132" cy="3481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rtlCol="0" anchor="ctr" anchorCtr="0">
              <a:noAutofit/>
            </a:bodyPr>
            <a:lstStyle/>
            <a:p>
              <a:pPr marL="0" lvl="0" indent="0" algn="ctr" defTabSz="533400" rtl="0">
                <a:lnSpc>
                  <a:spcPct val="90000"/>
                </a:lnSpc>
                <a:spcBef>
                  <a:spcPct val="0"/>
                </a:spcBef>
                <a:spcAft>
                  <a:spcPct val="35000"/>
                </a:spcAft>
                <a:buNone/>
              </a:pPr>
              <a:r>
                <a:rPr lang="fr-FR" sz="2800" kern="1200" noProof="1"/>
                <a:t>PHASE 3: Les consomateurs</a:t>
              </a:r>
            </a:p>
          </p:txBody>
        </p:sp>
      </p:grpSp>
    </p:spTree>
    <p:extLst>
      <p:ext uri="{BB962C8B-B14F-4D97-AF65-F5344CB8AC3E}">
        <p14:creationId xmlns:p14="http://schemas.microsoft.com/office/powerpoint/2010/main" val="2031609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756BAF-D64B-45DE-AC28-D2E0123888AD}"/>
              </a:ext>
            </a:extLst>
          </p:cNvPr>
          <p:cNvSpPr>
            <a:spLocks noGrp="1"/>
          </p:cNvSpPr>
          <p:nvPr>
            <p:ph type="title"/>
          </p:nvPr>
        </p:nvSpPr>
        <p:spPr/>
        <p:txBody>
          <a:bodyPr/>
          <a:lstStyle/>
          <a:p>
            <a:pPr algn="ctr"/>
            <a:r>
              <a:rPr lang="fr-FR" dirty="0"/>
              <a:t>Les consommateurs sont bien intègres</a:t>
            </a:r>
          </a:p>
        </p:txBody>
      </p:sp>
      <p:pic>
        <p:nvPicPr>
          <p:cNvPr id="5" name="Espace réservé du contenu 4">
            <a:extLst>
              <a:ext uri="{FF2B5EF4-FFF2-40B4-BE49-F238E27FC236}">
                <a16:creationId xmlns:a16="http://schemas.microsoft.com/office/drawing/2014/main" id="{FBD5CDA6-B77E-49EB-959D-6C3420175B28}"/>
              </a:ext>
            </a:extLst>
          </p:cNvPr>
          <p:cNvPicPr>
            <a:picLocks noGrp="1" noChangeAspect="1"/>
          </p:cNvPicPr>
          <p:nvPr>
            <p:ph idx="1"/>
          </p:nvPr>
        </p:nvPicPr>
        <p:blipFill>
          <a:blip r:embed="rId2"/>
          <a:stretch>
            <a:fillRect/>
          </a:stretch>
        </p:blipFill>
        <p:spPr>
          <a:xfrm>
            <a:off x="2000293" y="2181224"/>
            <a:ext cx="8950384" cy="4019043"/>
          </a:xfrm>
        </p:spPr>
      </p:pic>
    </p:spTree>
    <p:extLst>
      <p:ext uri="{BB962C8B-B14F-4D97-AF65-F5344CB8AC3E}">
        <p14:creationId xmlns:p14="http://schemas.microsoft.com/office/powerpoint/2010/main" val="3869988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50BD84-9E4D-4F17-A153-BAEE22C6BBDA}"/>
              </a:ext>
            </a:extLst>
          </p:cNvPr>
          <p:cNvSpPr>
            <a:spLocks noGrp="1"/>
          </p:cNvSpPr>
          <p:nvPr>
            <p:ph type="title"/>
          </p:nvPr>
        </p:nvSpPr>
        <p:spPr/>
        <p:txBody>
          <a:bodyPr/>
          <a:lstStyle/>
          <a:p>
            <a:r>
              <a:rPr lang="fr-FR" dirty="0"/>
              <a:t>connexion: Les consommateurs sont bien intègres A TRAVERS LES CONSOMATEURS</a:t>
            </a:r>
          </a:p>
        </p:txBody>
      </p:sp>
      <p:pic>
        <p:nvPicPr>
          <p:cNvPr id="5" name="Espace réservé du contenu 4">
            <a:extLst>
              <a:ext uri="{FF2B5EF4-FFF2-40B4-BE49-F238E27FC236}">
                <a16:creationId xmlns:a16="http://schemas.microsoft.com/office/drawing/2014/main" id="{3F8E0811-F28C-4E5A-B4FE-92AA5B98844C}"/>
              </a:ext>
            </a:extLst>
          </p:cNvPr>
          <p:cNvPicPr>
            <a:picLocks noGrp="1" noChangeAspect="1"/>
          </p:cNvPicPr>
          <p:nvPr>
            <p:ph idx="1"/>
          </p:nvPr>
        </p:nvPicPr>
        <p:blipFill>
          <a:blip r:embed="rId2"/>
          <a:stretch>
            <a:fillRect/>
          </a:stretch>
        </p:blipFill>
        <p:spPr>
          <a:xfrm>
            <a:off x="1935932" y="2181225"/>
            <a:ext cx="8460410" cy="3740252"/>
          </a:xfrm>
        </p:spPr>
      </p:pic>
    </p:spTree>
    <p:extLst>
      <p:ext uri="{BB962C8B-B14F-4D97-AF65-F5344CB8AC3E}">
        <p14:creationId xmlns:p14="http://schemas.microsoft.com/office/powerpoint/2010/main" val="3182845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20078-8676-4327-ADD0-F7465A7E2459}"/>
              </a:ext>
            </a:extLst>
          </p:cNvPr>
          <p:cNvSpPr>
            <a:spLocks noGrp="1"/>
          </p:cNvSpPr>
          <p:nvPr>
            <p:ph type="title"/>
          </p:nvPr>
        </p:nvSpPr>
        <p:spPr/>
        <p:txBody>
          <a:bodyPr/>
          <a:lstStyle/>
          <a:p>
            <a:pPr algn="ctr"/>
            <a:r>
              <a:rPr lang="fr-FR" dirty="0"/>
              <a:t>Les consommateurs sont bien intègres A TRAVERS LES CONSOMATEURS</a:t>
            </a:r>
          </a:p>
        </p:txBody>
      </p:sp>
      <p:pic>
        <p:nvPicPr>
          <p:cNvPr id="5" name="Espace réservé du contenu 4">
            <a:extLst>
              <a:ext uri="{FF2B5EF4-FFF2-40B4-BE49-F238E27FC236}">
                <a16:creationId xmlns:a16="http://schemas.microsoft.com/office/drawing/2014/main" id="{35E5A246-76B1-41BE-90B7-317518469830}"/>
              </a:ext>
            </a:extLst>
          </p:cNvPr>
          <p:cNvPicPr>
            <a:picLocks noGrp="1" noChangeAspect="1"/>
          </p:cNvPicPr>
          <p:nvPr>
            <p:ph idx="1"/>
          </p:nvPr>
        </p:nvPicPr>
        <p:blipFill>
          <a:blip r:embed="rId2"/>
          <a:stretch>
            <a:fillRect/>
          </a:stretch>
        </p:blipFill>
        <p:spPr>
          <a:xfrm>
            <a:off x="1956769" y="2181225"/>
            <a:ext cx="8278462" cy="3678238"/>
          </a:xfrm>
        </p:spPr>
      </p:pic>
    </p:spTree>
    <p:extLst>
      <p:ext uri="{BB962C8B-B14F-4D97-AF65-F5344CB8AC3E}">
        <p14:creationId xmlns:p14="http://schemas.microsoft.com/office/powerpoint/2010/main" val="309065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pPr algn="ctr"/>
            <a:r>
              <a:rPr lang="fr-FR" noProof="1">
                <a:solidFill>
                  <a:srgbClr val="FFFEFF"/>
                </a:solidFill>
              </a:rPr>
              <a:t>Plan de la documentation</a:t>
            </a:r>
          </a:p>
        </p:txBody>
      </p:sp>
      <p:graphicFrame>
        <p:nvGraphicFramePr>
          <p:cNvPr id="22" name="Espace réservé du contenu 2" descr="Graphique SmartArt d’une chronologie hexagonal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416996786"/>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7948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39F5E0-DC28-4F03-BAD7-DDA90D336037}"/>
              </a:ext>
            </a:extLst>
          </p:cNvPr>
          <p:cNvSpPr>
            <a:spLocks noGrp="1"/>
          </p:cNvSpPr>
          <p:nvPr>
            <p:ph type="title"/>
          </p:nvPr>
        </p:nvSpPr>
        <p:spPr/>
        <p:txBody>
          <a:bodyPr/>
          <a:lstStyle/>
          <a:p>
            <a:pPr algn="ctr"/>
            <a:r>
              <a:rPr lang="fr-FR" dirty="0"/>
              <a:t>Cas d’exemple sur le navigateur Les consommateurs sont bien intègres</a:t>
            </a:r>
          </a:p>
        </p:txBody>
      </p:sp>
      <p:pic>
        <p:nvPicPr>
          <p:cNvPr id="5" name="Espace réservé du contenu 4">
            <a:extLst>
              <a:ext uri="{FF2B5EF4-FFF2-40B4-BE49-F238E27FC236}">
                <a16:creationId xmlns:a16="http://schemas.microsoft.com/office/drawing/2014/main" id="{ABDFEA24-F740-4936-A475-2033006B17E2}"/>
              </a:ext>
            </a:extLst>
          </p:cNvPr>
          <p:cNvPicPr>
            <a:picLocks noGrp="1" noChangeAspect="1"/>
          </p:cNvPicPr>
          <p:nvPr>
            <p:ph idx="1"/>
          </p:nvPr>
        </p:nvPicPr>
        <p:blipFill>
          <a:blip r:embed="rId2"/>
          <a:stretch>
            <a:fillRect/>
          </a:stretch>
        </p:blipFill>
        <p:spPr>
          <a:xfrm>
            <a:off x="581025" y="2251227"/>
            <a:ext cx="11029950" cy="3538234"/>
          </a:xfrm>
        </p:spPr>
      </p:pic>
    </p:spTree>
    <p:extLst>
      <p:ext uri="{BB962C8B-B14F-4D97-AF65-F5344CB8AC3E}">
        <p14:creationId xmlns:p14="http://schemas.microsoft.com/office/powerpoint/2010/main" val="1396835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CBF86F-AE69-4299-B452-C9C9AB1E5236}"/>
              </a:ext>
            </a:extLst>
          </p:cNvPr>
          <p:cNvSpPr>
            <a:spLocks noGrp="1"/>
          </p:cNvSpPr>
          <p:nvPr>
            <p:ph type="title"/>
          </p:nvPr>
        </p:nvSpPr>
        <p:spPr/>
        <p:txBody>
          <a:bodyPr/>
          <a:lstStyle/>
          <a:p>
            <a:r>
              <a:rPr lang="fr-FR" dirty="0"/>
              <a:t>Gérer les préférences: Les consommateurs sont bien intègres</a:t>
            </a:r>
          </a:p>
        </p:txBody>
      </p:sp>
      <p:pic>
        <p:nvPicPr>
          <p:cNvPr id="5" name="Espace réservé du contenu 4">
            <a:extLst>
              <a:ext uri="{FF2B5EF4-FFF2-40B4-BE49-F238E27FC236}">
                <a16:creationId xmlns:a16="http://schemas.microsoft.com/office/drawing/2014/main" id="{FD2BC43E-45A1-4D39-B9FE-D480C6251C45}"/>
              </a:ext>
            </a:extLst>
          </p:cNvPr>
          <p:cNvPicPr>
            <a:picLocks noGrp="1" noChangeAspect="1"/>
          </p:cNvPicPr>
          <p:nvPr>
            <p:ph idx="1"/>
          </p:nvPr>
        </p:nvPicPr>
        <p:blipFill>
          <a:blip r:embed="rId2"/>
          <a:stretch>
            <a:fillRect/>
          </a:stretch>
        </p:blipFill>
        <p:spPr>
          <a:xfrm>
            <a:off x="2179074" y="2181225"/>
            <a:ext cx="7833851" cy="3678238"/>
          </a:xfrm>
        </p:spPr>
      </p:pic>
    </p:spTree>
    <p:extLst>
      <p:ext uri="{BB962C8B-B14F-4D97-AF65-F5344CB8AC3E}">
        <p14:creationId xmlns:p14="http://schemas.microsoft.com/office/powerpoint/2010/main" val="3880781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B49744-1CAA-4413-BE09-37E5A2420249}"/>
              </a:ext>
            </a:extLst>
          </p:cNvPr>
          <p:cNvSpPr>
            <a:spLocks noGrp="1"/>
          </p:cNvSpPr>
          <p:nvPr>
            <p:ph type="title"/>
          </p:nvPr>
        </p:nvSpPr>
        <p:spPr/>
        <p:txBody>
          <a:bodyPr/>
          <a:lstStyle/>
          <a:p>
            <a:pPr algn="ctr"/>
            <a:r>
              <a:rPr lang="fr-FR" dirty="0"/>
              <a:t>Le consommateur: Avant connexion</a:t>
            </a:r>
          </a:p>
        </p:txBody>
      </p:sp>
      <p:pic>
        <p:nvPicPr>
          <p:cNvPr id="5" name="Espace réservé du contenu 4">
            <a:extLst>
              <a:ext uri="{FF2B5EF4-FFF2-40B4-BE49-F238E27FC236}">
                <a16:creationId xmlns:a16="http://schemas.microsoft.com/office/drawing/2014/main" id="{CEB61B75-03EC-4812-A41A-A402D23C462A}"/>
              </a:ext>
            </a:extLst>
          </p:cNvPr>
          <p:cNvPicPr>
            <a:picLocks noGrp="1" noChangeAspect="1"/>
          </p:cNvPicPr>
          <p:nvPr>
            <p:ph idx="1"/>
          </p:nvPr>
        </p:nvPicPr>
        <p:blipFill>
          <a:blip r:embed="rId2"/>
          <a:stretch>
            <a:fillRect/>
          </a:stretch>
        </p:blipFill>
        <p:spPr>
          <a:xfrm>
            <a:off x="1378852" y="1923129"/>
            <a:ext cx="9434295" cy="4344936"/>
          </a:xfrm>
        </p:spPr>
      </p:pic>
    </p:spTree>
    <p:extLst>
      <p:ext uri="{BB962C8B-B14F-4D97-AF65-F5344CB8AC3E}">
        <p14:creationId xmlns:p14="http://schemas.microsoft.com/office/powerpoint/2010/main" val="4100638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7C2525-5427-4865-9456-660B85470557}"/>
              </a:ext>
            </a:extLst>
          </p:cNvPr>
          <p:cNvSpPr>
            <a:spLocks noGrp="1"/>
          </p:cNvSpPr>
          <p:nvPr>
            <p:ph type="title"/>
          </p:nvPr>
        </p:nvSpPr>
        <p:spPr/>
        <p:txBody>
          <a:bodyPr/>
          <a:lstStyle/>
          <a:p>
            <a:pPr algn="ctr"/>
            <a:r>
              <a:rPr lang="fr-FR" dirty="0"/>
              <a:t>Les consommateurs sont bien intègres</a:t>
            </a:r>
          </a:p>
        </p:txBody>
      </p:sp>
      <p:pic>
        <p:nvPicPr>
          <p:cNvPr id="4" name="Espace réservé du contenu 3">
            <a:extLst>
              <a:ext uri="{FF2B5EF4-FFF2-40B4-BE49-F238E27FC236}">
                <a16:creationId xmlns:a16="http://schemas.microsoft.com/office/drawing/2014/main" id="{915B8789-8412-48C9-AA3B-3926D88562A0}"/>
              </a:ext>
            </a:extLst>
          </p:cNvPr>
          <p:cNvPicPr>
            <a:picLocks noGrp="1" noChangeAspect="1"/>
          </p:cNvPicPr>
          <p:nvPr>
            <p:ph idx="1"/>
          </p:nvPr>
        </p:nvPicPr>
        <p:blipFill>
          <a:blip r:embed="rId2"/>
          <a:stretch>
            <a:fillRect/>
          </a:stretch>
        </p:blipFill>
        <p:spPr>
          <a:xfrm>
            <a:off x="1429851" y="2181225"/>
            <a:ext cx="9332297" cy="3678238"/>
          </a:xfrm>
          <a:prstGeom prst="rect">
            <a:avLst/>
          </a:prstGeom>
        </p:spPr>
      </p:pic>
    </p:spTree>
    <p:extLst>
      <p:ext uri="{BB962C8B-B14F-4D97-AF65-F5344CB8AC3E}">
        <p14:creationId xmlns:p14="http://schemas.microsoft.com/office/powerpoint/2010/main" val="3667769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Représentations numériques d’une carte de circuit avec des nombres et des lignes">
            <a:extLst>
              <a:ext uri="{FF2B5EF4-FFF2-40B4-BE49-F238E27FC236}">
                <a16:creationId xmlns:a16="http://schemas.microsoft.com/office/drawing/2014/main" id="{43CE1355-9F6B-43CC-A95D-B8B87011ADC4}"/>
              </a:ext>
            </a:extLst>
          </p:cNvPr>
          <p:cNvPicPr>
            <a:picLocks noGrp="1" noChangeAspect="1"/>
          </p:cNvPicPr>
          <p:nvPr>
            <p:ph idx="1"/>
          </p:nvPr>
        </p:nvPicPr>
        <p:blipFill rotWithShape="1">
          <a:blip r:embed="rId2"/>
          <a:srcRect l="10509"/>
          <a:stretch/>
        </p:blipFill>
        <p:spPr>
          <a:xfrm>
            <a:off x="3670846" y="2181225"/>
            <a:ext cx="4850308" cy="367823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5" name="Titre 1">
            <a:extLst>
              <a:ext uri="{FF2B5EF4-FFF2-40B4-BE49-F238E27FC236}">
                <a16:creationId xmlns:a16="http://schemas.microsoft.com/office/drawing/2014/main" id="{CAF5AEB5-E0DE-4A66-9F36-80BF96191037}"/>
              </a:ext>
            </a:extLst>
          </p:cNvPr>
          <p:cNvSpPr txBox="1">
            <a:spLocks/>
          </p:cNvSpPr>
          <p:nvPr/>
        </p:nvSpPr>
        <p:spPr>
          <a:xfrm>
            <a:off x="4563256" y="3629711"/>
            <a:ext cx="3430369"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6000" b="1" dirty="0">
                <a:solidFill>
                  <a:srgbClr val="FF0000"/>
                </a:solidFill>
              </a:rPr>
              <a:t>fin</a:t>
            </a:r>
          </a:p>
        </p:txBody>
      </p:sp>
    </p:spTree>
    <p:extLst>
      <p:ext uri="{BB962C8B-B14F-4D97-AF65-F5344CB8AC3E}">
        <p14:creationId xmlns:p14="http://schemas.microsoft.com/office/powerpoint/2010/main" val="1896681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93593B-4716-4A3E-9C36-9A2BF95B161C}"/>
              </a:ext>
            </a:extLst>
          </p:cNvPr>
          <p:cNvSpPr>
            <a:spLocks noGrp="1"/>
          </p:cNvSpPr>
          <p:nvPr>
            <p:ph type="title"/>
          </p:nvPr>
        </p:nvSpPr>
        <p:spPr/>
        <p:txBody>
          <a:bodyPr anchor="ctr"/>
          <a:lstStyle/>
          <a:p>
            <a:pPr algn="ctr"/>
            <a:r>
              <a:rPr lang="fr-FR" b="1" dirty="0"/>
              <a:t>Description du projet</a:t>
            </a:r>
          </a:p>
        </p:txBody>
      </p:sp>
      <p:sp>
        <p:nvSpPr>
          <p:cNvPr id="5" name="Espace réservé du contenu 4">
            <a:extLst>
              <a:ext uri="{FF2B5EF4-FFF2-40B4-BE49-F238E27FC236}">
                <a16:creationId xmlns:a16="http://schemas.microsoft.com/office/drawing/2014/main" id="{09E3B2C9-FAD1-4B9B-8BEB-9073FDE848CC}"/>
              </a:ext>
            </a:extLst>
          </p:cNvPr>
          <p:cNvSpPr>
            <a:spLocks noGrp="1"/>
          </p:cNvSpPr>
          <p:nvPr>
            <p:ph idx="1"/>
          </p:nvPr>
        </p:nvSpPr>
        <p:spPr>
          <a:xfrm>
            <a:off x="501445" y="2905432"/>
            <a:ext cx="11341510" cy="3583857"/>
          </a:xfrm>
        </p:spPr>
        <p:txBody>
          <a:bodyPr>
            <a:normAutofit fontScale="92500"/>
          </a:bodyPr>
          <a:lstStyle/>
          <a:p>
            <a:pPr algn="just"/>
            <a:r>
              <a:rPr lang="fr-FR" sz="2400" dirty="0"/>
              <a:t>CE DOCUMENT TECHNIQUE EST UNE DOCUMENTATION QUI PERMETTRA DE COMPRENDRE LE PROJET CI-JOINT DANS LE CADRE DU COURS CONCEPTION CENTRE SERVICE.</a:t>
            </a:r>
          </a:p>
          <a:p>
            <a:pPr algn="just"/>
            <a:endParaRPr lang="fr-FR" sz="2400" dirty="0"/>
          </a:p>
          <a:p>
            <a:pPr algn="just"/>
            <a:r>
              <a:rPr lang="fr-FR" sz="2400" dirty="0"/>
              <a:t>C’est une implémentation du projet qui été énoncé dans le cadre du TP qui a constitue une implémentation de différents service qui communique via Artémis broker ou Artémis active </a:t>
            </a:r>
            <a:r>
              <a:rPr lang="fr-FR" sz="2400" dirty="0" err="1"/>
              <a:t>mq</a:t>
            </a:r>
            <a:r>
              <a:rPr lang="fr-FR" sz="2400" dirty="0"/>
              <a:t>. </a:t>
            </a:r>
          </a:p>
          <a:p>
            <a:pPr algn="just"/>
            <a:r>
              <a:rPr lang="fr-FR" sz="2400" dirty="0"/>
              <a:t>Ce projet à été réalisé par binôme et est constitué de 3 trois entité: le service application marshaling qui est une application productrice, une application consommatrice et bien Artémis active broker pour la liaison des communications entre les 2 applications</a:t>
            </a:r>
          </a:p>
        </p:txBody>
      </p:sp>
      <p:grpSp>
        <p:nvGrpSpPr>
          <p:cNvPr id="6" name="Groupe 5">
            <a:extLst>
              <a:ext uri="{FF2B5EF4-FFF2-40B4-BE49-F238E27FC236}">
                <a16:creationId xmlns:a16="http://schemas.microsoft.com/office/drawing/2014/main" id="{40A1C3C6-3A68-4AF8-B054-1C1F160366BA}"/>
              </a:ext>
            </a:extLst>
          </p:cNvPr>
          <p:cNvGrpSpPr/>
          <p:nvPr/>
        </p:nvGrpSpPr>
        <p:grpSpPr>
          <a:xfrm>
            <a:off x="3179870" y="1917820"/>
            <a:ext cx="5079227" cy="751638"/>
            <a:chOff x="772096" y="1618424"/>
            <a:chExt cx="3970782" cy="441388"/>
          </a:xfrm>
        </p:grpSpPr>
        <p:sp>
          <p:nvSpPr>
            <p:cNvPr id="7" name="Flèche : pentagone 6">
              <a:extLst>
                <a:ext uri="{FF2B5EF4-FFF2-40B4-BE49-F238E27FC236}">
                  <a16:creationId xmlns:a16="http://schemas.microsoft.com/office/drawing/2014/main" id="{F651929E-0622-4CCA-942F-C17E98FD5C87}"/>
                </a:ext>
              </a:extLst>
            </p:cNvPr>
            <p:cNvSpPr/>
            <p:nvPr/>
          </p:nvSpPr>
          <p:spPr>
            <a:xfrm>
              <a:off x="772096" y="1618424"/>
              <a:ext cx="3970782" cy="441388"/>
            </a:xfrm>
            <a:prstGeom prst="homePlate">
              <a:avLst>
                <a:gd name="adj" fmla="val 4000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Flèche : pentagone 4">
              <a:extLst>
                <a:ext uri="{FF2B5EF4-FFF2-40B4-BE49-F238E27FC236}">
                  <a16:creationId xmlns:a16="http://schemas.microsoft.com/office/drawing/2014/main" id="{49DD55C7-D97A-41D3-9B08-C0E270E9AF43}"/>
                </a:ext>
              </a:extLst>
            </p:cNvPr>
            <p:cNvSpPr txBox="1"/>
            <p:nvPr/>
          </p:nvSpPr>
          <p:spPr>
            <a:xfrm>
              <a:off x="772096" y="1618424"/>
              <a:ext cx="3882504" cy="4413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rtlCol="0" anchor="ctr" anchorCtr="0">
              <a:noAutofit/>
            </a:bodyPr>
            <a:lstStyle/>
            <a:p>
              <a:pPr marL="0" lvl="0" indent="0" algn="ctr" defTabSz="711200" rtl="0">
                <a:lnSpc>
                  <a:spcPct val="90000"/>
                </a:lnSpc>
                <a:spcBef>
                  <a:spcPct val="0"/>
                </a:spcBef>
                <a:spcAft>
                  <a:spcPct val="35000"/>
                </a:spcAft>
                <a:buNone/>
              </a:pPr>
              <a:r>
                <a:rPr lang="fr-FR" sz="1600" noProof="1"/>
                <a:t>Qu’allons nous decouvrir dans ce document technique</a:t>
              </a:r>
              <a:endParaRPr lang="fr-FR" sz="1200" kern="1200" noProof="1"/>
            </a:p>
          </p:txBody>
        </p:sp>
      </p:grpSp>
    </p:spTree>
    <p:extLst>
      <p:ext uri="{BB962C8B-B14F-4D97-AF65-F5344CB8AC3E}">
        <p14:creationId xmlns:p14="http://schemas.microsoft.com/office/powerpoint/2010/main" val="1825716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06636-D578-46F4-BAE9-642108E5C646}"/>
              </a:ext>
            </a:extLst>
          </p:cNvPr>
          <p:cNvSpPr>
            <a:spLocks noGrp="1"/>
          </p:cNvSpPr>
          <p:nvPr>
            <p:ph type="title"/>
          </p:nvPr>
        </p:nvSpPr>
        <p:spPr/>
        <p:txBody>
          <a:bodyPr/>
          <a:lstStyle/>
          <a:p>
            <a:pPr algn="ctr"/>
            <a:r>
              <a:rPr lang="fr-FR" dirty="0"/>
              <a:t>PHASE 1: COMMENT DEMARER ARTEMIS ACTIVE BROKER?</a:t>
            </a:r>
          </a:p>
        </p:txBody>
      </p:sp>
      <p:sp>
        <p:nvSpPr>
          <p:cNvPr id="3" name="Espace réservé du contenu 2">
            <a:extLst>
              <a:ext uri="{FF2B5EF4-FFF2-40B4-BE49-F238E27FC236}">
                <a16:creationId xmlns:a16="http://schemas.microsoft.com/office/drawing/2014/main" id="{BEBE35FF-E6E0-4979-9002-4CC8C200CDEB}"/>
              </a:ext>
            </a:extLst>
          </p:cNvPr>
          <p:cNvSpPr>
            <a:spLocks noGrp="1"/>
          </p:cNvSpPr>
          <p:nvPr>
            <p:ph idx="1"/>
          </p:nvPr>
        </p:nvSpPr>
        <p:spPr>
          <a:xfrm>
            <a:off x="383458" y="2654676"/>
            <a:ext cx="11680723" cy="3681989"/>
          </a:xfrm>
        </p:spPr>
        <p:txBody>
          <a:bodyPr>
            <a:normAutofit/>
          </a:bodyPr>
          <a:lstStyle/>
          <a:p>
            <a:pPr algn="just"/>
            <a:r>
              <a:rPr lang="fr-FR" sz="2400" dirty="0"/>
              <a:t>A priori il faut </a:t>
            </a:r>
            <a:r>
              <a:rPr lang="fr-FR" sz="2400" dirty="0" err="1"/>
              <a:t>demarer</a:t>
            </a:r>
            <a:r>
              <a:rPr lang="fr-FR" sz="2400" dirty="0"/>
              <a:t> </a:t>
            </a:r>
            <a:r>
              <a:rPr lang="fr-FR" sz="2400" dirty="0" err="1"/>
              <a:t>artemis</a:t>
            </a:r>
            <a:r>
              <a:rPr lang="fr-FR" sz="2400" dirty="0"/>
              <a:t> broker qui est joint en allant dans le dossier C:\Users\Belem\Downloads\Projet-CONCEPTION-CENTRE-SERVICE\apache-artemis-2.22.0-bin\bin\ibamisie\bin* (veuillez personnalisez votre utilisateur sur votre OS)</a:t>
            </a:r>
          </a:p>
          <a:p>
            <a:pPr algn="just"/>
            <a:r>
              <a:rPr lang="fr-FR" sz="2400" dirty="0"/>
              <a:t>Apres ceci taper la commande : </a:t>
            </a:r>
            <a:r>
              <a:rPr lang="fr-FR" sz="2400" dirty="0" err="1"/>
              <a:t>artemis</a:t>
            </a:r>
            <a:r>
              <a:rPr lang="fr-FR" sz="2400" dirty="0"/>
              <a:t> run (sous </a:t>
            </a:r>
            <a:r>
              <a:rPr lang="fr-FR" sz="2400" dirty="0" err="1"/>
              <a:t>windows</a:t>
            </a:r>
            <a:r>
              <a:rPr lang="fr-FR" sz="2400" dirty="0"/>
              <a:t>)</a:t>
            </a:r>
          </a:p>
          <a:p>
            <a:pPr algn="just"/>
            <a:r>
              <a:rPr lang="fr-FR" sz="2400" dirty="0"/>
              <a:t>Aller sur navigateur de votre choix et lancer l’application via le port 8161</a:t>
            </a:r>
          </a:p>
          <a:p>
            <a:pPr algn="just"/>
            <a:r>
              <a:rPr lang="fr-FR" sz="2400" dirty="0"/>
              <a:t>Entrer le mot de passe suivant qui a défini: admin et admin</a:t>
            </a:r>
          </a:p>
          <a:p>
            <a:pPr algn="just"/>
            <a:r>
              <a:rPr lang="fr-FR" sz="2400" dirty="0"/>
              <a:t>L’interface se </a:t>
            </a:r>
            <a:r>
              <a:rPr lang="fr-FR" sz="2400" dirty="0" err="1"/>
              <a:t>presente</a:t>
            </a:r>
            <a:r>
              <a:rPr lang="fr-FR" sz="2400" dirty="0"/>
              <a:t> comme suit a la diapositive suivante</a:t>
            </a:r>
          </a:p>
        </p:txBody>
      </p:sp>
      <p:grpSp>
        <p:nvGrpSpPr>
          <p:cNvPr id="4" name="Groupe 3">
            <a:extLst>
              <a:ext uri="{FF2B5EF4-FFF2-40B4-BE49-F238E27FC236}">
                <a16:creationId xmlns:a16="http://schemas.microsoft.com/office/drawing/2014/main" id="{967384CC-2AD5-4D3D-A3D3-4846EF47E830}"/>
              </a:ext>
            </a:extLst>
          </p:cNvPr>
          <p:cNvGrpSpPr/>
          <p:nvPr/>
        </p:nvGrpSpPr>
        <p:grpSpPr>
          <a:xfrm>
            <a:off x="3562096" y="1915026"/>
            <a:ext cx="4427982" cy="540580"/>
            <a:chOff x="772096" y="1618424"/>
            <a:chExt cx="3970782" cy="441388"/>
          </a:xfrm>
        </p:grpSpPr>
        <p:sp>
          <p:nvSpPr>
            <p:cNvPr id="5" name="Flèche : pentagone 4">
              <a:extLst>
                <a:ext uri="{FF2B5EF4-FFF2-40B4-BE49-F238E27FC236}">
                  <a16:creationId xmlns:a16="http://schemas.microsoft.com/office/drawing/2014/main" id="{875E252F-B3AC-4136-ADFF-76ABBB456249}"/>
                </a:ext>
              </a:extLst>
            </p:cNvPr>
            <p:cNvSpPr/>
            <p:nvPr/>
          </p:nvSpPr>
          <p:spPr>
            <a:xfrm>
              <a:off x="772096" y="1618424"/>
              <a:ext cx="3970782" cy="441388"/>
            </a:xfrm>
            <a:prstGeom prst="homePlate">
              <a:avLst>
                <a:gd name="adj" fmla="val 4000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Flèche : pentagone 4">
              <a:extLst>
                <a:ext uri="{FF2B5EF4-FFF2-40B4-BE49-F238E27FC236}">
                  <a16:creationId xmlns:a16="http://schemas.microsoft.com/office/drawing/2014/main" id="{464745DD-2E89-47A6-B49D-11EEFE05EFC9}"/>
                </a:ext>
              </a:extLst>
            </p:cNvPr>
            <p:cNvSpPr txBox="1"/>
            <p:nvPr/>
          </p:nvSpPr>
          <p:spPr>
            <a:xfrm>
              <a:off x="772096" y="1618424"/>
              <a:ext cx="3882504" cy="4413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rtlCol="0" anchor="ctr" anchorCtr="0">
              <a:noAutofit/>
            </a:bodyPr>
            <a:lstStyle/>
            <a:p>
              <a:pPr marL="0" lvl="0" indent="0" algn="ctr" defTabSz="711200" rtl="0">
                <a:lnSpc>
                  <a:spcPct val="90000"/>
                </a:lnSpc>
                <a:spcBef>
                  <a:spcPct val="0"/>
                </a:spcBef>
                <a:spcAft>
                  <a:spcPct val="35000"/>
                </a:spcAft>
                <a:buNone/>
              </a:pPr>
              <a:r>
                <a:rPr lang="fr-FR" sz="1600" kern="1200" noProof="1"/>
                <a:t>LES ETAPES</a:t>
              </a:r>
              <a:endParaRPr lang="fr-FR" sz="1200" kern="1200" noProof="1"/>
            </a:p>
          </p:txBody>
        </p:sp>
      </p:grpSp>
    </p:spTree>
    <p:extLst>
      <p:ext uri="{BB962C8B-B14F-4D97-AF65-F5344CB8AC3E}">
        <p14:creationId xmlns:p14="http://schemas.microsoft.com/office/powerpoint/2010/main" val="1148329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3864EA-FDCA-4151-A2BB-A15E8DAFA2B1}"/>
              </a:ext>
            </a:extLst>
          </p:cNvPr>
          <p:cNvSpPr>
            <a:spLocks noGrp="1"/>
          </p:cNvSpPr>
          <p:nvPr>
            <p:ph type="title"/>
          </p:nvPr>
        </p:nvSpPr>
        <p:spPr/>
        <p:txBody>
          <a:bodyPr>
            <a:normAutofit/>
          </a:bodyPr>
          <a:lstStyle/>
          <a:p>
            <a:pPr algn="ctr"/>
            <a:r>
              <a:rPr lang="fr-FR" sz="2000" dirty="0"/>
              <a:t>LANCER LA COMMANDE:  </a:t>
            </a:r>
            <a:r>
              <a:rPr lang="fr-FR" sz="2000" dirty="0" err="1"/>
              <a:t>Artemis</a:t>
            </a:r>
            <a:r>
              <a:rPr lang="fr-FR" sz="2000" dirty="0"/>
              <a:t> run (vous obtenez a peu </a:t>
            </a:r>
            <a:r>
              <a:rPr lang="fr-FR" sz="2000" dirty="0" err="1"/>
              <a:t>pres</a:t>
            </a:r>
            <a:r>
              <a:rPr lang="fr-FR" sz="2000" dirty="0"/>
              <a:t> une </a:t>
            </a:r>
            <a:r>
              <a:rPr lang="fr-FR" sz="2000" dirty="0" err="1"/>
              <a:t>fenetre</a:t>
            </a:r>
            <a:r>
              <a:rPr lang="fr-FR" sz="2000" dirty="0"/>
              <a:t> semblable)</a:t>
            </a:r>
          </a:p>
        </p:txBody>
      </p:sp>
      <p:pic>
        <p:nvPicPr>
          <p:cNvPr id="4" name="Espace réservé du contenu 3">
            <a:extLst>
              <a:ext uri="{FF2B5EF4-FFF2-40B4-BE49-F238E27FC236}">
                <a16:creationId xmlns:a16="http://schemas.microsoft.com/office/drawing/2014/main" id="{CE09619A-A543-4554-B8BF-6D88027BA193}"/>
              </a:ext>
            </a:extLst>
          </p:cNvPr>
          <p:cNvPicPr>
            <a:picLocks noGrp="1" noChangeAspect="1"/>
          </p:cNvPicPr>
          <p:nvPr>
            <p:ph idx="1"/>
          </p:nvPr>
        </p:nvPicPr>
        <p:blipFill>
          <a:blip r:embed="rId2"/>
          <a:stretch>
            <a:fillRect/>
          </a:stretch>
        </p:blipFill>
        <p:spPr>
          <a:xfrm>
            <a:off x="1345521" y="2186993"/>
            <a:ext cx="9500957" cy="4125317"/>
          </a:xfrm>
          <a:prstGeom prst="rect">
            <a:avLst/>
          </a:prstGeom>
        </p:spPr>
      </p:pic>
    </p:spTree>
    <p:extLst>
      <p:ext uri="{BB962C8B-B14F-4D97-AF65-F5344CB8AC3E}">
        <p14:creationId xmlns:p14="http://schemas.microsoft.com/office/powerpoint/2010/main" val="90878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E2057A-5962-4E31-B505-2BFEF898DEA8}"/>
              </a:ext>
            </a:extLst>
          </p:cNvPr>
          <p:cNvSpPr>
            <a:spLocks noGrp="1"/>
          </p:cNvSpPr>
          <p:nvPr>
            <p:ph type="title"/>
          </p:nvPr>
        </p:nvSpPr>
        <p:spPr/>
        <p:txBody>
          <a:bodyPr/>
          <a:lstStyle/>
          <a:p>
            <a:pPr algn="ctr"/>
            <a:r>
              <a:rPr lang="fr-FR" dirty="0"/>
              <a:t>CLIQUEZ SUR MANAGEMENT CONSOLE SUR GUI</a:t>
            </a:r>
          </a:p>
        </p:txBody>
      </p:sp>
      <p:pic>
        <p:nvPicPr>
          <p:cNvPr id="4" name="Espace réservé du contenu 3">
            <a:extLst>
              <a:ext uri="{FF2B5EF4-FFF2-40B4-BE49-F238E27FC236}">
                <a16:creationId xmlns:a16="http://schemas.microsoft.com/office/drawing/2014/main" id="{B294260E-6805-4571-9D28-A140B1E14809}"/>
              </a:ext>
            </a:extLst>
          </p:cNvPr>
          <p:cNvPicPr>
            <a:picLocks noGrp="1" noChangeAspect="1"/>
          </p:cNvPicPr>
          <p:nvPr>
            <p:ph idx="1"/>
          </p:nvPr>
        </p:nvPicPr>
        <p:blipFill>
          <a:blip r:embed="rId2"/>
          <a:stretch>
            <a:fillRect/>
          </a:stretch>
        </p:blipFill>
        <p:spPr>
          <a:xfrm>
            <a:off x="1390348" y="2181224"/>
            <a:ext cx="8581317" cy="4072091"/>
          </a:xfrm>
          <a:prstGeom prst="rect">
            <a:avLst/>
          </a:prstGeom>
        </p:spPr>
      </p:pic>
    </p:spTree>
    <p:extLst>
      <p:ext uri="{BB962C8B-B14F-4D97-AF65-F5344CB8AC3E}">
        <p14:creationId xmlns:p14="http://schemas.microsoft.com/office/powerpoint/2010/main" val="1587604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F7999E-18EF-433A-A3C0-AC61F47C29DF}"/>
              </a:ext>
            </a:extLst>
          </p:cNvPr>
          <p:cNvSpPr>
            <a:spLocks noGrp="1"/>
          </p:cNvSpPr>
          <p:nvPr>
            <p:ph type="title"/>
          </p:nvPr>
        </p:nvSpPr>
        <p:spPr/>
        <p:txBody>
          <a:bodyPr/>
          <a:lstStyle/>
          <a:p>
            <a:pPr algn="ctr"/>
            <a:r>
              <a:rPr lang="fr-FR" dirty="0"/>
              <a:t>METTEZ LE MOT DE PASSE :ADMIN ET CONNECTER VOUS</a:t>
            </a:r>
          </a:p>
        </p:txBody>
      </p:sp>
      <p:pic>
        <p:nvPicPr>
          <p:cNvPr id="5" name="Espace réservé du contenu 4">
            <a:extLst>
              <a:ext uri="{FF2B5EF4-FFF2-40B4-BE49-F238E27FC236}">
                <a16:creationId xmlns:a16="http://schemas.microsoft.com/office/drawing/2014/main" id="{104305EA-0C93-4319-A503-435561A8412B}"/>
              </a:ext>
            </a:extLst>
          </p:cNvPr>
          <p:cNvPicPr>
            <a:picLocks noGrp="1" noChangeAspect="1"/>
          </p:cNvPicPr>
          <p:nvPr>
            <p:ph idx="1"/>
          </p:nvPr>
        </p:nvPicPr>
        <p:blipFill>
          <a:blip r:embed="rId2"/>
          <a:stretch>
            <a:fillRect/>
          </a:stretch>
        </p:blipFill>
        <p:spPr>
          <a:xfrm>
            <a:off x="1895255" y="2076379"/>
            <a:ext cx="8630934" cy="4079465"/>
          </a:xfrm>
        </p:spPr>
      </p:pic>
    </p:spTree>
    <p:extLst>
      <p:ext uri="{BB962C8B-B14F-4D97-AF65-F5344CB8AC3E}">
        <p14:creationId xmlns:p14="http://schemas.microsoft.com/office/powerpoint/2010/main" val="3260095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24348C-D350-4DF7-B1A8-33FDF48D75F5}"/>
              </a:ext>
            </a:extLst>
          </p:cNvPr>
          <p:cNvSpPr>
            <a:spLocks noGrp="1"/>
          </p:cNvSpPr>
          <p:nvPr>
            <p:ph type="title"/>
          </p:nvPr>
        </p:nvSpPr>
        <p:spPr/>
        <p:txBody>
          <a:bodyPr>
            <a:normAutofit fontScale="90000"/>
          </a:bodyPr>
          <a:lstStyle/>
          <a:p>
            <a:pPr algn="ctr"/>
            <a:r>
              <a:rPr lang="fr-FR" dirty="0"/>
              <a:t>AINSI VOUS OBTENEZ CE G.U.I QUI FONCTIONNE AVEC AUCUNE CONNECTION, ni producteur, ni consommateur pour l’INSTANT</a:t>
            </a:r>
          </a:p>
        </p:txBody>
      </p:sp>
      <p:pic>
        <p:nvPicPr>
          <p:cNvPr id="5" name="Espace réservé du contenu 4">
            <a:extLst>
              <a:ext uri="{FF2B5EF4-FFF2-40B4-BE49-F238E27FC236}">
                <a16:creationId xmlns:a16="http://schemas.microsoft.com/office/drawing/2014/main" id="{093A071B-D8E8-47EF-BDD8-14C44E2791CA}"/>
              </a:ext>
            </a:extLst>
          </p:cNvPr>
          <p:cNvPicPr>
            <a:picLocks noGrp="1" noChangeAspect="1"/>
          </p:cNvPicPr>
          <p:nvPr>
            <p:ph idx="1"/>
          </p:nvPr>
        </p:nvPicPr>
        <p:blipFill>
          <a:blip r:embed="rId2"/>
          <a:stretch>
            <a:fillRect/>
          </a:stretch>
        </p:blipFill>
        <p:spPr>
          <a:xfrm>
            <a:off x="1389990" y="1893632"/>
            <a:ext cx="9710532" cy="4669400"/>
          </a:xfrm>
        </p:spPr>
      </p:pic>
    </p:spTree>
    <p:extLst>
      <p:ext uri="{BB962C8B-B14F-4D97-AF65-F5344CB8AC3E}">
        <p14:creationId xmlns:p14="http://schemas.microsoft.com/office/powerpoint/2010/main" val="1352720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pPr algn="ctr"/>
            <a:r>
              <a:rPr lang="fr-FR" noProof="1">
                <a:solidFill>
                  <a:srgbClr val="FFFEFF"/>
                </a:solidFill>
              </a:rPr>
              <a:t>DEMARER VOTRE APPLICATION DE MARSHALLING QUI EST UN PROdUCTEUR</a:t>
            </a:r>
          </a:p>
        </p:txBody>
      </p:sp>
      <p:grpSp>
        <p:nvGrpSpPr>
          <p:cNvPr id="4" name="Groupe 3">
            <a:extLst>
              <a:ext uri="{FF2B5EF4-FFF2-40B4-BE49-F238E27FC236}">
                <a16:creationId xmlns:a16="http://schemas.microsoft.com/office/drawing/2014/main" id="{43946422-E315-4E77-B6DB-B6A05450D081}"/>
              </a:ext>
            </a:extLst>
          </p:cNvPr>
          <p:cNvGrpSpPr/>
          <p:nvPr/>
        </p:nvGrpSpPr>
        <p:grpSpPr>
          <a:xfrm>
            <a:off x="3856703" y="2183292"/>
            <a:ext cx="4342675" cy="736889"/>
            <a:chOff x="6287071" y="1618423"/>
            <a:chExt cx="4110892" cy="441389"/>
          </a:xfrm>
        </p:grpSpPr>
        <p:sp>
          <p:nvSpPr>
            <p:cNvPr id="5" name="Flèche : pentagone 4">
              <a:extLst>
                <a:ext uri="{FF2B5EF4-FFF2-40B4-BE49-F238E27FC236}">
                  <a16:creationId xmlns:a16="http://schemas.microsoft.com/office/drawing/2014/main" id="{46CAF448-EFE8-4DB6-A775-EF53572524D0}"/>
                </a:ext>
              </a:extLst>
            </p:cNvPr>
            <p:cNvSpPr/>
            <p:nvPr/>
          </p:nvSpPr>
          <p:spPr>
            <a:xfrm rot="10800000">
              <a:off x="6287071" y="1618424"/>
              <a:ext cx="3970782" cy="441388"/>
            </a:xfrm>
            <a:prstGeom prst="homePlate">
              <a:avLst>
                <a:gd name="adj" fmla="val 4000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Flèche : pentagone 4">
              <a:extLst>
                <a:ext uri="{FF2B5EF4-FFF2-40B4-BE49-F238E27FC236}">
                  <a16:creationId xmlns:a16="http://schemas.microsoft.com/office/drawing/2014/main" id="{8CA58713-59CD-4644-BE96-BB7E7753302D}"/>
                </a:ext>
              </a:extLst>
            </p:cNvPr>
            <p:cNvSpPr txBox="1"/>
            <p:nvPr/>
          </p:nvSpPr>
          <p:spPr>
            <a:xfrm>
              <a:off x="6515459" y="1618423"/>
              <a:ext cx="3882504" cy="4413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rtlCol="0" anchor="ctr" anchorCtr="0">
              <a:noAutofit/>
            </a:bodyPr>
            <a:lstStyle/>
            <a:p>
              <a:pPr marL="0" lvl="0" indent="0" algn="ctr" defTabSz="666750" rtl="0">
                <a:lnSpc>
                  <a:spcPct val="90000"/>
                </a:lnSpc>
                <a:spcBef>
                  <a:spcPct val="0"/>
                </a:spcBef>
                <a:spcAft>
                  <a:spcPct val="35000"/>
                </a:spcAft>
                <a:buNone/>
              </a:pPr>
              <a:r>
                <a:rPr lang="fr-FR" sz="1500" kern="1200" noProof="1"/>
                <a:t>PHASE 2: Marshing application</a:t>
              </a:r>
            </a:p>
          </p:txBody>
        </p:sp>
      </p:grpSp>
      <p:sp>
        <p:nvSpPr>
          <p:cNvPr id="7" name="Espace réservé du contenu 2">
            <a:extLst>
              <a:ext uri="{FF2B5EF4-FFF2-40B4-BE49-F238E27FC236}">
                <a16:creationId xmlns:a16="http://schemas.microsoft.com/office/drawing/2014/main" id="{8D466F7D-DF8C-4349-8340-F14954CD116C}"/>
              </a:ext>
            </a:extLst>
          </p:cNvPr>
          <p:cNvSpPr>
            <a:spLocks noGrp="1"/>
          </p:cNvSpPr>
          <p:nvPr>
            <p:ph idx="1"/>
          </p:nvPr>
        </p:nvSpPr>
        <p:spPr>
          <a:xfrm>
            <a:off x="361336" y="3244645"/>
            <a:ext cx="11525864" cy="3122975"/>
          </a:xfrm>
        </p:spPr>
        <p:txBody>
          <a:bodyPr>
            <a:normAutofit/>
          </a:bodyPr>
          <a:lstStyle/>
          <a:p>
            <a:r>
              <a:rPr lang="fr-FR" sz="2400" dirty="0"/>
              <a:t>Nous l’avons nommé </a:t>
            </a:r>
            <a:r>
              <a:rPr lang="fr-FR" sz="2400" dirty="0" err="1"/>
              <a:t>marshalling</a:t>
            </a:r>
            <a:r>
              <a:rPr lang="fr-FR" sz="2400" dirty="0"/>
              <a:t>-application</a:t>
            </a:r>
          </a:p>
          <a:p>
            <a:r>
              <a:rPr lang="fr-FR" sz="2400" dirty="0"/>
              <a:t>Elle est un projet Spring-boot avec Maven comme gestionnaire de dépendance</a:t>
            </a:r>
          </a:p>
          <a:p>
            <a:r>
              <a:rPr lang="fr-FR" sz="2400" dirty="0"/>
              <a:t>Ouvrir ainsi l’application et lancer la commande : </a:t>
            </a:r>
            <a:r>
              <a:rPr lang="fr-FR" sz="2400" dirty="0" err="1"/>
              <a:t>mvn</a:t>
            </a:r>
            <a:r>
              <a:rPr lang="fr-FR" sz="2400" dirty="0"/>
              <a:t> </a:t>
            </a:r>
            <a:r>
              <a:rPr lang="fr-FR" sz="2400" dirty="0" err="1"/>
              <a:t>spring-boot:run</a:t>
            </a:r>
            <a:endParaRPr lang="fr-FR" sz="2400" dirty="0"/>
          </a:p>
          <a:p>
            <a:r>
              <a:rPr lang="fr-FR" sz="2400" dirty="0"/>
              <a:t>Ensuite pouvez utilisez Artémis broker ou votre navigateur ou Postman a travers le port 8080 pour faire des requêtes ou voir les rendus</a:t>
            </a:r>
          </a:p>
          <a:p>
            <a:r>
              <a:rPr lang="fr-FR" sz="2400" dirty="0"/>
              <a:t>La fenêtre suivant illustre un cas d’exemple</a:t>
            </a:r>
          </a:p>
        </p:txBody>
      </p:sp>
    </p:spTree>
    <p:extLst>
      <p:ext uri="{BB962C8B-B14F-4D97-AF65-F5344CB8AC3E}">
        <p14:creationId xmlns:p14="http://schemas.microsoft.com/office/powerpoint/2010/main" val="3612208877"/>
      </p:ext>
    </p:extLst>
  </p:cSld>
  <p:clrMapOvr>
    <a:masterClrMapping/>
  </p:clrMapOvr>
</p:sld>
</file>

<file path=ppt/theme/theme1.xml><?xml version="1.0" encoding="utf-8"?>
<a:theme xmlns:a="http://schemas.openxmlformats.org/drawingml/2006/main" name="Dividende">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36804983_TF45205285.potx" id="{479A3304-21F8-42B9-BD69-4443A22534E4}" vid="{805A9AE8-26D4-424F-A117-6F2AA6DDB54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AA7F0652-397B-4F71-B75E-207A80EB2786}">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Design « Dividende »</Template>
  <TotalTime>0</TotalTime>
  <Words>514</Words>
  <Application>Microsoft Office PowerPoint</Application>
  <PresentationFormat>Grand écran</PresentationFormat>
  <Paragraphs>61</Paragraphs>
  <Slides>24</Slides>
  <Notes>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24</vt:i4>
      </vt:variant>
    </vt:vector>
  </HeadingPairs>
  <TitlesOfParts>
    <vt:vector size="28" baseType="lpstr">
      <vt:lpstr>Calibri</vt:lpstr>
      <vt:lpstr>Gill Sans MT</vt:lpstr>
      <vt:lpstr>Wingdings 2</vt:lpstr>
      <vt:lpstr>Dividende</vt:lpstr>
      <vt:lpstr>DOCUMENTATION TECHNIQUE</vt:lpstr>
      <vt:lpstr>Plan de la documentation</vt:lpstr>
      <vt:lpstr>Description du projet</vt:lpstr>
      <vt:lpstr>PHASE 1: COMMENT DEMARER ARTEMIS ACTIVE BROKER?</vt:lpstr>
      <vt:lpstr>LANCER LA COMMANDE:  Artemis run (vous obtenez a peu pres une fenetre semblable)</vt:lpstr>
      <vt:lpstr>CLIQUEZ SUR MANAGEMENT CONSOLE SUR GUI</vt:lpstr>
      <vt:lpstr>METTEZ LE MOT DE PASSE :ADMIN ET CONNECTER VOUS</vt:lpstr>
      <vt:lpstr>AINSI VOUS OBTENEZ CE G.U.I QUI FONCTIONNE AVEC AUCUNE CONNECTION, ni producteur, ni consommateur pour l’INSTANT</vt:lpstr>
      <vt:lpstr>DEMARER VOTRE APPLICATION DE MARSHALLING QUI EST UN PROdUCTEUR</vt:lpstr>
      <vt:lpstr>Les producteurs</vt:lpstr>
      <vt:lpstr>Les producteurs sont bien integree</vt:lpstr>
      <vt:lpstr>Les sessions </vt:lpstr>
      <vt:lpstr>Les connexions</vt:lpstr>
      <vt:lpstr>Le status</vt:lpstr>
      <vt:lpstr>CAS D’EXEMPLE D’envoi de message avec le navigateur</vt:lpstr>
      <vt:lpstr>LES CONSOMATEURS</vt:lpstr>
      <vt:lpstr>Les consommateurs sont bien intègres</vt:lpstr>
      <vt:lpstr>connexion: Les consommateurs sont bien intègres A TRAVERS LES CONSOMATEURS</vt:lpstr>
      <vt:lpstr>Les consommateurs sont bien intègres A TRAVERS LES CONSOMATEURS</vt:lpstr>
      <vt:lpstr>Cas d’exemple sur le navigateur Les consommateurs sont bien intègres</vt:lpstr>
      <vt:lpstr>Gérer les préférences: Les consommateurs sont bien intègres</vt:lpstr>
      <vt:lpstr>Le consommateur: Avant connexion</vt:lpstr>
      <vt:lpstr>Les consommateurs sont bien intègres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2022-10-27T14:56:46Z</dcterms:created>
  <dcterms:modified xsi:type="dcterms:W3CDTF">2022-10-27T18:44:49Z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